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5" r:id="rId3"/>
    <p:sldId id="264" r:id="rId4"/>
    <p:sldId id="268" r:id="rId5"/>
    <p:sldId id="261" r:id="rId6"/>
    <p:sldId id="259" r:id="rId7"/>
    <p:sldId id="262" r:id="rId8"/>
    <p:sldId id="294" r:id="rId9"/>
    <p:sldId id="295" r:id="rId10"/>
    <p:sldId id="296" r:id="rId11"/>
    <p:sldId id="297" r:id="rId12"/>
    <p:sldId id="298" r:id="rId13"/>
    <p:sldId id="299" r:id="rId14"/>
    <p:sldId id="301" r:id="rId15"/>
    <p:sldId id="302" r:id="rId16"/>
    <p:sldId id="303" r:id="rId17"/>
    <p:sldId id="305" r:id="rId18"/>
    <p:sldId id="307" r:id="rId19"/>
    <p:sldId id="308" r:id="rId20"/>
    <p:sldId id="309" r:id="rId21"/>
    <p:sldId id="310" r:id="rId22"/>
    <p:sldId id="311" r:id="rId23"/>
    <p:sldId id="306" r:id="rId24"/>
    <p:sldId id="284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279" r:id="rId33"/>
    <p:sldId id="274" r:id="rId34"/>
    <p:sldId id="278" r:id="rId35"/>
    <p:sldId id="280" r:id="rId36"/>
    <p:sldId id="281" r:id="rId37"/>
    <p:sldId id="282" r:id="rId38"/>
    <p:sldId id="275" r:id="rId39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679" autoAdjust="0"/>
  </p:normalViewPr>
  <p:slideViewPr>
    <p:cSldViewPr snapToGrid="0">
      <p:cViewPr varScale="1">
        <p:scale>
          <a:sx n="82" d="100"/>
          <a:sy n="82" d="100"/>
        </p:scale>
        <p:origin x="15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94B84-8FAC-4F98-8BDB-A4C53A138F89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D307-B2D5-482C-BF64-45260D41216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89280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99130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768E5-A47E-99CF-8E1D-A1EDAFBCE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B6887282-2229-39A1-B39B-AFBD62A5B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12FA0639-33BF-AE0F-5CC8-89CDE25D6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Internaliseerivad käitumisprobleemid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8665CA61-D80D-EDBF-B717-83AE854BB7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52403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E9400-42EE-79E2-59AF-92F2183C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30F13382-CE4B-6C9D-4EF3-51CC231DB3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ACE3AF2A-5941-A4D1-0CA0-E5B8232CC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Internaliseerivad käitumisprobleemid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32F73D97-97F5-53E9-F913-4C69312CD7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85232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9FC0B-7981-6ECA-588C-EB719EA8D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0BB60067-6E05-CFF5-34CE-E440EE4A9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53FBABB3-2030-9400-527F-B3C648887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Internaliseerivad käitumisprobleemid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8E558A8A-B7A2-1B75-6A94-07600A1B6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20832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68BCA-CB20-4182-E4AF-60193980B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566CAB8E-B047-8EE3-3CB4-9F6E56A3A7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021AC1D9-BCEB-7BD3-185A-9BC51010A2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Internaliseerivad käitumisprobleemid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C27B5B6F-0944-B93E-6D8E-F54A8A11CB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43176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98E48-BF66-7F5B-7B3C-6A4895C8E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07147B74-C452-6E72-2BD9-B2BA891888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468C9559-501B-24DF-F456-0A6724A4F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Millise oskuse vajadust noore puhul enim tajuti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879F9F36-B7FE-5812-3996-909C18FCC2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44859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A313E-2248-DA5F-3E8A-68BFDD252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6DD7BE5F-6E01-B157-11F7-2EAF5C8FC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17518949-C51E-17DE-8149-A5BDDA148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Millise oskuse vajadust noore puhul enim tajuti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0BCADF94-005E-B1F1-8CEA-6EF42094A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08163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9B6B6-F65B-0CB1-F797-67A57BC4E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8950F692-7019-5E50-264F-D4727230DD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FA254F39-15A5-8492-76E1-9AED5C94F4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Millise oskuse vajadust noore puhul enim tajuti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A5EB76D0-D968-CC6B-939D-6DF667FACB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085862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10C8B-39B6-DBB4-F02E-2058835A6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2BD2E573-1690-2FB1-E389-D903A69469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42D69963-9BBE-5887-07C6-561D481CE5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Millise oskuse vajadust noore puhul enim tajuti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7930FB3C-091F-A450-4A75-5D1F6C853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20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77948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18839-3FB9-8335-63D8-E512A1EF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5E284D00-9C25-3148-557F-6A499E1F17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B5479955-4082-DEAA-02F7-C5671FFFE7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Millise oskuse vajadust noore puhul enim tajuti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35B9E623-DC14-FE61-6ACD-71ED94A3FC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21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786284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5884C-0A50-458A-78C4-1C7F8BCBD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6BC23296-8B04-0F8A-DE35-F2FBD10141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5BB3B7AB-D3A7-26D6-803C-C64C9873EC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Millise oskuse vajadust noore puhul enim tajuti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468CBCD7-728E-B675-1535-1DA7A635A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22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83157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Sotsiaaltöötaja laual kriminaalhooldusel, sotsiaalpinna taotlejad, toimetuleku taotlejad, puudega ja eakate hooldusküsimused jne</a:t>
            </a: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21826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Siin toon sisse lastekaiste ja sotsiaaltöötaja ülesannete eripära ja </a:t>
            </a:r>
            <a:r>
              <a:rPr lang="et-EE" dirty="0" err="1"/>
              <a:t>NHSi</a:t>
            </a:r>
            <a:r>
              <a:rPr lang="et-EE" dirty="0"/>
              <a:t> töö eripära, terviklik juhtumikorralduse järgimine, spetsialist kindla sihtrüma jaoks, nii nagu on lastekaitse alaealiste jaoks ja sotsiaaltöötaja ülesannetest lähtuvalt puuetega inimeste, eakate jne jaoks</a:t>
            </a:r>
          </a:p>
          <a:p>
            <a:endParaRPr lang="et-EE" dirty="0"/>
          </a:p>
          <a:p>
            <a:r>
              <a:rPr lang="et-EE" dirty="0"/>
              <a:t>Põlva valla sotsiaaltöö spetsialisti ülesanded</a:t>
            </a:r>
          </a:p>
          <a:p>
            <a:r>
              <a:rPr lang="et-EE" dirty="0"/>
              <a:t>-sotsiaalnõustamine; </a:t>
            </a:r>
          </a:p>
          <a:p>
            <a:r>
              <a:rPr lang="et-EE" dirty="0"/>
              <a:t>-puuetega inimestele abi osutamine (hooldusvajaduse hindamine, hoolduse määramine, teenuse ja toetuse korraldamine, järelevalve hoolduse üle); </a:t>
            </a:r>
          </a:p>
          <a:p>
            <a:r>
              <a:rPr lang="et-EE" dirty="0"/>
              <a:t>-vallavalitsuse eestkostel olevate isikutega tegelemine. Eestkoste määramiseks vajalike dokumentide, kogumine, koostamine ja esitamine kohtule; </a:t>
            </a:r>
          </a:p>
          <a:p>
            <a:r>
              <a:rPr lang="et-EE" dirty="0"/>
              <a:t>-eakate ja puuetega inimeste abistamine sobiva ravi- või hoolekandeteenuse leidmisel ja koostöö ravi- ja hoolekandeteenuseid pakkuvate asutustega; </a:t>
            </a:r>
          </a:p>
          <a:p>
            <a:r>
              <a:rPr lang="et-EE" dirty="0"/>
              <a:t>-toimetulekuks vajalike sotsiaalteenuste osutamise korraldamine. Inimeste vajaduste väljaselgitamine ja suunamine teenuse osutaja juurde, vajadusel teenuse eest maksmise korraldamine; </a:t>
            </a:r>
          </a:p>
          <a:p>
            <a:r>
              <a:rPr lang="et-EE" dirty="0"/>
              <a:t>-riikliku toimetulekutoetuse taotluste vastuvõtmise ja määramise korraldamine vastavalt kehtivatele õigusaktidele; </a:t>
            </a:r>
          </a:p>
          <a:p>
            <a:r>
              <a:rPr lang="et-EE" dirty="0"/>
              <a:t>-vallaeelarveliste toetuste taotluste menetlemine; </a:t>
            </a:r>
          </a:p>
          <a:p>
            <a:r>
              <a:rPr lang="et-EE" dirty="0"/>
              <a:t>-omasteta isikute matuste korraldamine; </a:t>
            </a:r>
          </a:p>
          <a:p>
            <a:r>
              <a:rPr lang="et-EE" dirty="0"/>
              <a:t>-puuetega inimeste parkimiskaartide väljastamine; </a:t>
            </a:r>
          </a:p>
          <a:p>
            <a:r>
              <a:rPr lang="et-EE" dirty="0"/>
              <a:t>-koostöö ja suhtlemine teiste sotsiaalteenuseid osutavate asutustega; </a:t>
            </a:r>
          </a:p>
          <a:p>
            <a:r>
              <a:rPr lang="et-EE" dirty="0"/>
              <a:t>-vajadusel vältimatu sotsiaalabi ja toiduabi andmine või selle korraldamine; </a:t>
            </a:r>
          </a:p>
          <a:p>
            <a:r>
              <a:rPr lang="et-EE" dirty="0"/>
              <a:t>-kodukülastustel käimine ning abivajaduse hindamine; </a:t>
            </a:r>
          </a:p>
          <a:p>
            <a:r>
              <a:rPr lang="et-EE" dirty="0"/>
              <a:t>-sotsiaalvaldkonna arengukava väljatöötamisel osalemine; </a:t>
            </a:r>
          </a:p>
          <a:p>
            <a:r>
              <a:rPr lang="et-EE" dirty="0"/>
              <a:t>-sotsiaalhoolekandealaste projektide väljatöötamisel/koostamisel osalemine; </a:t>
            </a:r>
          </a:p>
          <a:p>
            <a:r>
              <a:rPr lang="et-EE" dirty="0"/>
              <a:t>-vallavalitsuse sotsiaalabikomisjoni töös osalemine; </a:t>
            </a:r>
          </a:p>
          <a:p>
            <a:r>
              <a:rPr lang="et-EE" dirty="0"/>
              <a:t>-valitsuse/volikogu õigus- ja haldusaktide eelnõude koostamine oma töövaldkonnas; </a:t>
            </a:r>
          </a:p>
          <a:p>
            <a:r>
              <a:rPr lang="et-EE" dirty="0"/>
              <a:t>-tööülesandeid puudutavate kirjade, avalduste, teabenõuete ja järelepärimiste vastuste ning algatuskirjade koostamine; </a:t>
            </a:r>
          </a:p>
          <a:p>
            <a:r>
              <a:rPr lang="et-EE" dirty="0"/>
              <a:t>-vallavanema,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parendamiseks. </a:t>
            </a:r>
          </a:p>
          <a:p>
            <a:endParaRPr lang="et-EE" dirty="0"/>
          </a:p>
          <a:p>
            <a:r>
              <a:rPr lang="et-EE" dirty="0"/>
              <a:t>Laskekaitsespetsialisti ülesanded:</a:t>
            </a:r>
          </a:p>
          <a:p>
            <a:r>
              <a:rPr lang="et-EE" dirty="0"/>
              <a:t>sotsiaalnõustamine;</a:t>
            </a:r>
          </a:p>
          <a:p>
            <a:r>
              <a:rPr lang="et-EE" dirty="0"/>
              <a:t>-lastekaitsealase töö korraldamine; </a:t>
            </a:r>
          </a:p>
          <a:p>
            <a:r>
              <a:rPr lang="et-EE" dirty="0"/>
              <a:t>-lapse abivajaduse hindamine ja abistamiseks meetmete pakkumine, juhtumiplaani koostamine ning selles täienduste tegemine; </a:t>
            </a:r>
          </a:p>
          <a:p>
            <a:r>
              <a:rPr lang="et-EE" dirty="0"/>
              <a:t>-vältimatu sotsiaalabi andmine või selle korraldamine; </a:t>
            </a:r>
          </a:p>
          <a:p>
            <a:r>
              <a:rPr lang="et-EE" dirty="0"/>
              <a:t>-lapse ja/või pere suunamine vajalikule sotsiaalteenusele; </a:t>
            </a:r>
          </a:p>
          <a:p>
            <a:r>
              <a:rPr lang="et-EE" dirty="0"/>
              <a:t>-laste hoolekannet puudutavate dokumentide kogumine ja esitamine kohtule (s.h eestkoste seadmiseks vajalikud dokumendid) ning vallavalitsuse esindamine kohtus;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vallavalitsuse eestkostel olevate lastega tegelemine;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 asendushooldusteenuse korraldamine ning järelevalve teostamine;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 hoolekannet puudutavate komisjonide, ümarlaudade töös osalemine;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lastekaitsealaste aruannete esitamine;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vajadusel toiduabi korraldamine;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kodukülastustel käimine ning pere ülevaadete koostamine;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sotsiaalvaldkonna arengukava ja projektide väljatöötamisel/koostamisel osalemine; 7.14. abistamine sotsiaalvaldkonna ürituste korraldamisel; 7.15. vallavalitsuse sotsiaalabikomisjoni töös osalemine; 7.16. valitsuse/volikogu õigus- ja haldusaktide eelnõude koostamine oma töövaldkonnas; 7.17. tööülesandeid puudutavate kirjade, avalduste, teabenõuete ja järelepärimiste vastuste ning algatuskirjade koostamine; 7.18. 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24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16253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A7E71-2099-60AA-1BB6-AC2996133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3F661E38-E946-CA15-83E0-B99A5E2C10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EFDCDE00-4E66-A6F9-2F63-B18BD64BD0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Siin toon sisse lastekaiste ja sotsiaaltöötaja ülesannete eripära ja </a:t>
            </a:r>
            <a:r>
              <a:rPr lang="et-EE" dirty="0" err="1"/>
              <a:t>NHSi</a:t>
            </a:r>
            <a:r>
              <a:rPr lang="et-EE" dirty="0"/>
              <a:t> töö eripära, terviklik juhtumikorralduse järgimine, spetsialist kindla sihtrüma jaoks, nii nagu on lastekaitse alaealiste jaoks ja sotsiaaltöötaja ülesannetest lähtuvalt puuetega inimeste, eakate jne jaoks</a:t>
            </a:r>
          </a:p>
          <a:p>
            <a:endParaRPr lang="et-EE" dirty="0"/>
          </a:p>
          <a:p>
            <a:r>
              <a:rPr lang="et-EE" dirty="0"/>
              <a:t>Põlva valla sotsiaaltöö spetsialisti ülesanded</a:t>
            </a:r>
          </a:p>
          <a:p>
            <a:r>
              <a:rPr lang="et-EE" dirty="0"/>
              <a:t>-sotsiaalnõustamine; </a:t>
            </a:r>
          </a:p>
          <a:p>
            <a:r>
              <a:rPr lang="et-EE" dirty="0"/>
              <a:t>-puuetega inimestele abi osutamine (hooldusvajaduse hindamine, hoolduse määramine, teenuse ja toetuse korraldamine, järelevalve hoolduse üle); </a:t>
            </a:r>
          </a:p>
          <a:p>
            <a:r>
              <a:rPr lang="et-EE" dirty="0"/>
              <a:t>-vallavalitsuse eestkostel olevate isikutega tegelemine. Eestkoste määramiseks vajalike dokumentide, kogumine, koostamine ja esitamine kohtule; </a:t>
            </a:r>
          </a:p>
          <a:p>
            <a:r>
              <a:rPr lang="et-EE" dirty="0"/>
              <a:t>-eakate ja puuetega inimeste abistamine sobiva ravi- või hoolekandeteenuse leidmisel ja koostöö ravi- ja hoolekandeteenuseid pakkuvate asutustega; </a:t>
            </a:r>
          </a:p>
          <a:p>
            <a:r>
              <a:rPr lang="et-EE" dirty="0"/>
              <a:t>-toimetulekuks vajalike sotsiaalteenuste osutamise korraldamine. Inimeste vajaduste väljaselgitamine ja suunamine teenuse osutaja juurde, vajadusel teenuse eest maksmise korraldamine; </a:t>
            </a:r>
          </a:p>
          <a:p>
            <a:r>
              <a:rPr lang="et-EE" dirty="0"/>
              <a:t>-riikliku toimetulekutoetuse taotluste vastuvõtmise ja määramise korraldamine vastavalt kehtivatele õigusaktidele; </a:t>
            </a:r>
          </a:p>
          <a:p>
            <a:r>
              <a:rPr lang="et-EE" dirty="0"/>
              <a:t>-vallaeelarveliste toetuste taotluste menetlemine; </a:t>
            </a:r>
          </a:p>
          <a:p>
            <a:r>
              <a:rPr lang="et-EE" dirty="0"/>
              <a:t>-omasteta isikute matuste korraldamine; </a:t>
            </a:r>
          </a:p>
          <a:p>
            <a:r>
              <a:rPr lang="et-EE" dirty="0"/>
              <a:t>-puuetega inimeste parkimiskaartide väljastamine; </a:t>
            </a:r>
          </a:p>
          <a:p>
            <a:r>
              <a:rPr lang="et-EE" dirty="0"/>
              <a:t>-koostöö ja suhtlemine teiste sotsiaalteenuseid osutavate asutustega; </a:t>
            </a:r>
          </a:p>
          <a:p>
            <a:r>
              <a:rPr lang="et-EE" dirty="0"/>
              <a:t>-vajadusel vältimatu sotsiaalabi ja toiduabi andmine või selle korraldamine; </a:t>
            </a:r>
          </a:p>
          <a:p>
            <a:r>
              <a:rPr lang="et-EE" dirty="0"/>
              <a:t>-kodukülastustel käimine ning abivajaduse hindamine; </a:t>
            </a:r>
          </a:p>
          <a:p>
            <a:r>
              <a:rPr lang="et-EE" dirty="0"/>
              <a:t>-sotsiaalvaldkonna arengukava väljatöötamisel osalemine; </a:t>
            </a:r>
          </a:p>
          <a:p>
            <a:r>
              <a:rPr lang="et-EE" dirty="0"/>
              <a:t>-sotsiaalhoolekandealaste projektide väljatöötamisel/koostamisel osalemine; </a:t>
            </a:r>
          </a:p>
          <a:p>
            <a:r>
              <a:rPr lang="et-EE" dirty="0"/>
              <a:t>-vallavalitsuse sotsiaalabikomisjoni töös osalemine; </a:t>
            </a:r>
          </a:p>
          <a:p>
            <a:r>
              <a:rPr lang="et-EE" dirty="0"/>
              <a:t>-valitsuse/volikogu õigus- ja haldusaktide eelnõude koostamine oma töövaldkonnas; </a:t>
            </a:r>
          </a:p>
          <a:p>
            <a:r>
              <a:rPr lang="et-EE" dirty="0"/>
              <a:t>-tööülesandeid puudutavate kirjade, avalduste, teabenõuete ja järelepärimiste vastuste ning algatuskirjade koostamine; </a:t>
            </a:r>
          </a:p>
          <a:p>
            <a:r>
              <a:rPr lang="et-EE" dirty="0"/>
              <a:t>-vallavanema,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parendamiseks. </a:t>
            </a:r>
          </a:p>
          <a:p>
            <a:endParaRPr lang="et-EE" dirty="0"/>
          </a:p>
          <a:p>
            <a:r>
              <a:rPr lang="et-EE" dirty="0"/>
              <a:t>Laskekaitsespetsialisti ülesanded:</a:t>
            </a:r>
          </a:p>
          <a:p>
            <a:r>
              <a:rPr lang="et-EE" dirty="0"/>
              <a:t>sotsiaalnõustamine;</a:t>
            </a:r>
          </a:p>
          <a:p>
            <a:r>
              <a:rPr lang="et-EE" dirty="0"/>
              <a:t>-lastekaitsealase töö korraldamine; </a:t>
            </a:r>
          </a:p>
          <a:p>
            <a:r>
              <a:rPr lang="et-EE" dirty="0"/>
              <a:t>-lapse abivajaduse hindamine ja abistamiseks meetmete pakkumine, juhtumiplaani koostamine ning selles täienduste tegemine; </a:t>
            </a:r>
          </a:p>
          <a:p>
            <a:r>
              <a:rPr lang="et-EE" dirty="0"/>
              <a:t>-vältimatu sotsiaalabi andmine või selle korraldamine; </a:t>
            </a:r>
          </a:p>
          <a:p>
            <a:r>
              <a:rPr lang="et-EE" dirty="0"/>
              <a:t>-lapse ja/või pere suunamine vajalikule sotsiaalteenusele; </a:t>
            </a:r>
          </a:p>
          <a:p>
            <a:r>
              <a:rPr lang="et-EE" dirty="0"/>
              <a:t>-laste hoolekannet puudutavate dokumentide kogumine ja esitamine kohtule (s.h eestkoste seadmiseks vajalikud dokumendid) ning vallavalitsuse esindamine kohtus;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vallavalitsuse eestkostel olevate lastega tegelemine;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 asendushooldusteenuse korraldamine ning järelevalve teostamine;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 hoolekannet puudutavate komisjonide, ümarlaudade töös osalemine;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lastekaitsealaste aruannete esitamine;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vajadusel toiduabi korraldamine;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kodukülastustel käimine ning pere ülevaadete koostamine;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sotsiaalvaldkonna arengukava ja projektide väljatöötamisel/koostamisel osalemine; 7.14. abistamine sotsiaalvaldkonna ürituste korraldamisel; 7.15. vallavalitsuse sotsiaalabikomisjoni töös osalemine; 7.16. valitsuse/volikogu õigus- ja haldusaktide eelnõude koostamine oma töövaldkonnas; 7.17. tööülesandeid puudutavate kirjade, avalduste, teabenõuete ja järelepärimiste vastuste ning algatuskirjade koostamine; 7.18. 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32D3B715-86F3-D2C7-D177-13F97F92BC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25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446752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27BCB-2D52-D2D9-413A-3828CB8A5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CB61EF0A-6DA3-96EE-E15D-409ADEEB4C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D282B6B8-AF7D-2758-EACD-A375EB215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Siin toon sisse lastekaiste ja sotsiaaltöötaja ülesannete eripära ja </a:t>
            </a:r>
            <a:r>
              <a:rPr lang="et-EE" dirty="0" err="1"/>
              <a:t>NHSi</a:t>
            </a:r>
            <a:r>
              <a:rPr lang="et-EE" dirty="0"/>
              <a:t> töö eripära, terviklik juhtumikorralduse järgimine, spetsialist kindla sihtrüma jaoks, nii nagu on lastekaitse alaealiste jaoks ja sotsiaaltöötaja ülesannetest lähtuvalt puuetega inimeste, eakate jne jaoks</a:t>
            </a:r>
          </a:p>
          <a:p>
            <a:endParaRPr lang="et-EE" dirty="0"/>
          </a:p>
          <a:p>
            <a:r>
              <a:rPr lang="et-EE" dirty="0"/>
              <a:t>Põlva valla sotsiaaltöö spetsialisti ülesanded</a:t>
            </a:r>
          </a:p>
          <a:p>
            <a:r>
              <a:rPr lang="et-EE" dirty="0"/>
              <a:t>-sotsiaalnõustamine; </a:t>
            </a:r>
          </a:p>
          <a:p>
            <a:r>
              <a:rPr lang="et-EE" dirty="0"/>
              <a:t>-puuetega inimestele abi osutamine (hooldusvajaduse hindamine, hoolduse määramine, teenuse ja toetuse korraldamine, järelevalve hoolduse üle); </a:t>
            </a:r>
          </a:p>
          <a:p>
            <a:r>
              <a:rPr lang="et-EE" dirty="0"/>
              <a:t>-vallavalitsuse eestkostel olevate isikutega tegelemine. Eestkoste määramiseks vajalike dokumentide, kogumine, koostamine ja esitamine kohtule; </a:t>
            </a:r>
          </a:p>
          <a:p>
            <a:r>
              <a:rPr lang="et-EE" dirty="0"/>
              <a:t>-eakate ja puuetega inimeste abistamine sobiva ravi- või hoolekandeteenuse leidmisel ja koostöö ravi- ja hoolekandeteenuseid pakkuvate asutustega; </a:t>
            </a:r>
          </a:p>
          <a:p>
            <a:r>
              <a:rPr lang="et-EE" dirty="0"/>
              <a:t>-toimetulekuks vajalike sotsiaalteenuste osutamise korraldamine. Inimeste vajaduste väljaselgitamine ja suunamine teenuse osutaja juurde, vajadusel teenuse eest maksmise korraldamine; </a:t>
            </a:r>
          </a:p>
          <a:p>
            <a:r>
              <a:rPr lang="et-EE" dirty="0"/>
              <a:t>-riikliku toimetulekutoetuse taotluste vastuvõtmise ja määramise korraldamine vastavalt kehtivatele õigusaktidele; </a:t>
            </a:r>
          </a:p>
          <a:p>
            <a:r>
              <a:rPr lang="et-EE" dirty="0"/>
              <a:t>-vallaeelarveliste toetuste taotluste menetlemine; </a:t>
            </a:r>
          </a:p>
          <a:p>
            <a:r>
              <a:rPr lang="et-EE" dirty="0"/>
              <a:t>-omasteta isikute matuste korraldamine; </a:t>
            </a:r>
          </a:p>
          <a:p>
            <a:r>
              <a:rPr lang="et-EE" dirty="0"/>
              <a:t>-puuetega inimeste parkimiskaartide väljastamine; </a:t>
            </a:r>
          </a:p>
          <a:p>
            <a:r>
              <a:rPr lang="et-EE" dirty="0"/>
              <a:t>-koostöö ja suhtlemine teiste sotsiaalteenuseid osutavate asutustega; </a:t>
            </a:r>
          </a:p>
          <a:p>
            <a:r>
              <a:rPr lang="et-EE" dirty="0"/>
              <a:t>-vajadusel vältimatu sotsiaalabi ja toiduabi andmine või selle korraldamine; </a:t>
            </a:r>
          </a:p>
          <a:p>
            <a:r>
              <a:rPr lang="et-EE" dirty="0"/>
              <a:t>-kodukülastustel käimine ning abivajaduse hindamine; </a:t>
            </a:r>
          </a:p>
          <a:p>
            <a:r>
              <a:rPr lang="et-EE" dirty="0"/>
              <a:t>-sotsiaalvaldkonna arengukava väljatöötamisel osalemine; </a:t>
            </a:r>
          </a:p>
          <a:p>
            <a:r>
              <a:rPr lang="et-EE" dirty="0"/>
              <a:t>-sotsiaalhoolekandealaste projektide väljatöötamisel/koostamisel osalemine; </a:t>
            </a:r>
          </a:p>
          <a:p>
            <a:r>
              <a:rPr lang="et-EE" dirty="0"/>
              <a:t>-vallavalitsuse sotsiaalabikomisjoni töös osalemine; </a:t>
            </a:r>
          </a:p>
          <a:p>
            <a:r>
              <a:rPr lang="et-EE" dirty="0"/>
              <a:t>-valitsuse/volikogu õigus- ja haldusaktide eelnõude koostamine oma töövaldkonnas; </a:t>
            </a:r>
          </a:p>
          <a:p>
            <a:r>
              <a:rPr lang="et-EE" dirty="0"/>
              <a:t>-tööülesandeid puudutavate kirjade, avalduste, teabenõuete ja järelepärimiste vastuste ning algatuskirjade koostamine; </a:t>
            </a:r>
          </a:p>
          <a:p>
            <a:r>
              <a:rPr lang="et-EE" dirty="0"/>
              <a:t>-vallavanema,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parendamiseks. </a:t>
            </a:r>
          </a:p>
          <a:p>
            <a:endParaRPr lang="et-EE" dirty="0"/>
          </a:p>
          <a:p>
            <a:r>
              <a:rPr lang="et-EE" dirty="0"/>
              <a:t>Laskekaitsespetsialisti ülesanded:</a:t>
            </a:r>
          </a:p>
          <a:p>
            <a:r>
              <a:rPr lang="et-EE" dirty="0"/>
              <a:t>sotsiaalnõustamine;</a:t>
            </a:r>
          </a:p>
          <a:p>
            <a:r>
              <a:rPr lang="et-EE" dirty="0"/>
              <a:t>-lastekaitsealase töö korraldamine; </a:t>
            </a:r>
          </a:p>
          <a:p>
            <a:r>
              <a:rPr lang="et-EE" dirty="0"/>
              <a:t>-lapse abivajaduse hindamine ja abistamiseks meetmete pakkumine, juhtumiplaani koostamine ning selles täienduste tegemine; </a:t>
            </a:r>
          </a:p>
          <a:p>
            <a:r>
              <a:rPr lang="et-EE" dirty="0"/>
              <a:t>-vältimatu sotsiaalabi andmine või selle korraldamine; </a:t>
            </a:r>
          </a:p>
          <a:p>
            <a:r>
              <a:rPr lang="et-EE" dirty="0"/>
              <a:t>-lapse ja/või pere suunamine vajalikule sotsiaalteenusele; </a:t>
            </a:r>
          </a:p>
          <a:p>
            <a:r>
              <a:rPr lang="et-EE" dirty="0"/>
              <a:t>-laste hoolekannet puudutavate dokumentide kogumine ja esitamine kohtule (s.h eestkoste seadmiseks vajalikud dokumendid) ning vallavalitsuse esindamine kohtus;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vallavalitsuse eestkostel olevate lastega tegelemine;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 asendushooldusteenuse korraldamine ning järelevalve teostamine;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 hoolekannet puudutavate komisjonide, ümarlaudade töös osalemine;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lastekaitsealaste aruannete esitamine;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vajadusel toiduabi korraldamine;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kodukülastustel käimine ning pere ülevaadete koostamine;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sotsiaalvaldkonna arengukava ja projektide väljatöötamisel/koostamisel osalemine; 7.14. abistamine sotsiaalvaldkonna ürituste korraldamisel; 7.15. vallavalitsuse sotsiaalabikomisjoni töös osalemine; 7.16. valitsuse/volikogu õigus- ja haldusaktide eelnõude koostamine oma töövaldkonnas; 7.17. tööülesandeid puudutavate kirjade, avalduste, teabenõuete ja järelepärimiste vastuste ning algatuskirjade koostamine; 7.18. 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30ACA9BA-B0D4-65CD-FC4A-A30507A1A4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26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142454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04E83-C959-ACC5-A324-74E7CB54F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C28C7870-114C-3FE8-84CD-E988B9A52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BC500A71-F909-F6A8-E08B-640198739F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Siin toon sisse lastekaiste ja sotsiaaltöötaja ülesannete eripära ja </a:t>
            </a:r>
            <a:r>
              <a:rPr lang="et-EE" dirty="0" err="1"/>
              <a:t>NHSi</a:t>
            </a:r>
            <a:r>
              <a:rPr lang="et-EE" dirty="0"/>
              <a:t> töö eripära, terviklik juhtumikorralduse järgimine, spetsialist kindla sihtrüma jaoks, nii nagu on lastekaitse alaealiste jaoks ja sotsiaaltöötaja ülesannetest lähtuvalt puuetega inimeste, eakate jne jaoks</a:t>
            </a:r>
          </a:p>
          <a:p>
            <a:endParaRPr lang="et-EE" dirty="0"/>
          </a:p>
          <a:p>
            <a:r>
              <a:rPr lang="et-EE" dirty="0"/>
              <a:t>Põlva valla sotsiaaltöö spetsialisti ülesanded</a:t>
            </a:r>
          </a:p>
          <a:p>
            <a:r>
              <a:rPr lang="et-EE" dirty="0"/>
              <a:t>-sotsiaalnõustamine; </a:t>
            </a:r>
          </a:p>
          <a:p>
            <a:r>
              <a:rPr lang="et-EE" dirty="0"/>
              <a:t>-puuetega inimestele abi osutamine (hooldusvajaduse hindamine, hoolduse määramine, teenuse ja toetuse korraldamine, järelevalve hoolduse üle); </a:t>
            </a:r>
          </a:p>
          <a:p>
            <a:r>
              <a:rPr lang="et-EE" dirty="0"/>
              <a:t>-vallavalitsuse eestkostel olevate isikutega tegelemine. Eestkoste määramiseks vajalike dokumentide, kogumine, koostamine ja esitamine kohtule; </a:t>
            </a:r>
          </a:p>
          <a:p>
            <a:r>
              <a:rPr lang="et-EE" dirty="0"/>
              <a:t>-eakate ja puuetega inimeste abistamine sobiva ravi- või hoolekandeteenuse leidmisel ja koostöö ravi- ja hoolekandeteenuseid pakkuvate asutustega; </a:t>
            </a:r>
          </a:p>
          <a:p>
            <a:r>
              <a:rPr lang="et-EE" dirty="0"/>
              <a:t>-toimetulekuks vajalike sotsiaalteenuste osutamise korraldamine. Inimeste vajaduste väljaselgitamine ja suunamine teenuse osutaja juurde, vajadusel teenuse eest maksmise korraldamine; </a:t>
            </a:r>
          </a:p>
          <a:p>
            <a:r>
              <a:rPr lang="et-EE" dirty="0"/>
              <a:t>-riikliku toimetulekutoetuse taotluste vastuvõtmise ja määramise korraldamine vastavalt kehtivatele õigusaktidele; </a:t>
            </a:r>
          </a:p>
          <a:p>
            <a:r>
              <a:rPr lang="et-EE" dirty="0"/>
              <a:t>-vallaeelarveliste toetuste taotluste menetlemine; </a:t>
            </a:r>
          </a:p>
          <a:p>
            <a:r>
              <a:rPr lang="et-EE" dirty="0"/>
              <a:t>-omasteta isikute matuste korraldamine; </a:t>
            </a:r>
          </a:p>
          <a:p>
            <a:r>
              <a:rPr lang="et-EE" dirty="0"/>
              <a:t>-puuetega inimeste parkimiskaartide väljastamine; </a:t>
            </a:r>
          </a:p>
          <a:p>
            <a:r>
              <a:rPr lang="et-EE" dirty="0"/>
              <a:t>-koostöö ja suhtlemine teiste sotsiaalteenuseid osutavate asutustega; </a:t>
            </a:r>
          </a:p>
          <a:p>
            <a:r>
              <a:rPr lang="et-EE" dirty="0"/>
              <a:t>-vajadusel vältimatu sotsiaalabi ja toiduabi andmine või selle korraldamine; </a:t>
            </a:r>
          </a:p>
          <a:p>
            <a:r>
              <a:rPr lang="et-EE" dirty="0"/>
              <a:t>-kodukülastustel käimine ning abivajaduse hindamine; </a:t>
            </a:r>
          </a:p>
          <a:p>
            <a:r>
              <a:rPr lang="et-EE" dirty="0"/>
              <a:t>-sotsiaalvaldkonna arengukava väljatöötamisel osalemine; </a:t>
            </a:r>
          </a:p>
          <a:p>
            <a:r>
              <a:rPr lang="et-EE" dirty="0"/>
              <a:t>-sotsiaalhoolekandealaste projektide väljatöötamisel/koostamisel osalemine; </a:t>
            </a:r>
          </a:p>
          <a:p>
            <a:r>
              <a:rPr lang="et-EE" dirty="0"/>
              <a:t>-vallavalitsuse sotsiaalabikomisjoni töös osalemine; </a:t>
            </a:r>
          </a:p>
          <a:p>
            <a:r>
              <a:rPr lang="et-EE" dirty="0"/>
              <a:t>-valitsuse/volikogu õigus- ja haldusaktide eelnõude koostamine oma töövaldkonnas; </a:t>
            </a:r>
          </a:p>
          <a:p>
            <a:r>
              <a:rPr lang="et-EE" dirty="0"/>
              <a:t>-tööülesandeid puudutavate kirjade, avalduste, teabenõuete ja järelepärimiste vastuste ning algatuskirjade koostamine; </a:t>
            </a:r>
          </a:p>
          <a:p>
            <a:r>
              <a:rPr lang="et-EE" dirty="0"/>
              <a:t>-vallavanema,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parendamiseks. </a:t>
            </a:r>
          </a:p>
          <a:p>
            <a:endParaRPr lang="et-EE" dirty="0"/>
          </a:p>
          <a:p>
            <a:r>
              <a:rPr lang="et-EE" dirty="0"/>
              <a:t>Laskekaitsespetsialisti ülesanded:</a:t>
            </a:r>
          </a:p>
          <a:p>
            <a:r>
              <a:rPr lang="et-EE" dirty="0"/>
              <a:t>sotsiaalnõustamine;</a:t>
            </a:r>
          </a:p>
          <a:p>
            <a:r>
              <a:rPr lang="et-EE" dirty="0"/>
              <a:t>-lastekaitsealase töö korraldamine; </a:t>
            </a:r>
          </a:p>
          <a:p>
            <a:r>
              <a:rPr lang="et-EE" dirty="0"/>
              <a:t>-lapse abivajaduse hindamine ja abistamiseks meetmete pakkumine, juhtumiplaani koostamine ning selles täienduste tegemine; </a:t>
            </a:r>
          </a:p>
          <a:p>
            <a:r>
              <a:rPr lang="et-EE" dirty="0"/>
              <a:t>-vältimatu sotsiaalabi andmine või selle korraldamine; </a:t>
            </a:r>
          </a:p>
          <a:p>
            <a:r>
              <a:rPr lang="et-EE" dirty="0"/>
              <a:t>-lapse ja/või pere suunamine vajalikule sotsiaalteenusele; </a:t>
            </a:r>
          </a:p>
          <a:p>
            <a:r>
              <a:rPr lang="et-EE" dirty="0"/>
              <a:t>-laste hoolekannet puudutavate dokumentide kogumine ja esitamine kohtule (s.h eestkoste seadmiseks vajalikud dokumendid) ning vallavalitsuse esindamine kohtus;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vallavalitsuse eestkostel olevate lastega tegelemine;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 asendushooldusteenuse korraldamine ning järelevalve teostamine;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 hoolekannet puudutavate komisjonide, ümarlaudade töös osalemine;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lastekaitsealaste aruannete esitamine;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vajadusel toiduabi korraldamine;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kodukülastustel käimine ning pere ülevaadete koostamine;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sotsiaalvaldkonna arengukava ja projektide väljatöötamisel/koostamisel osalemine; 7.14. abistamine sotsiaalvaldkonna ürituste korraldamisel; 7.15. vallavalitsuse sotsiaalabikomisjoni töös osalemine; 7.16. valitsuse/volikogu õigus- ja haldusaktide eelnõude koostamine oma töövaldkonnas; 7.17. tööülesandeid puudutavate kirjade, avalduste, teabenõuete ja järelepärimiste vastuste ning algatuskirjade koostamine; 7.18. 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D9C8B301-4AE6-4335-662D-46AD9AFCF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27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118034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3A86D-FE35-3FC2-904E-5A0BF7A33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0123243A-FF5D-0DFF-F348-92FB7B11D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6DBBF5D0-8EA9-5259-83DB-629066342E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Siin toon sisse lastekaiste ja sotsiaaltöötaja ülesannete eripära ja </a:t>
            </a:r>
            <a:r>
              <a:rPr lang="et-EE" dirty="0" err="1"/>
              <a:t>NHSi</a:t>
            </a:r>
            <a:r>
              <a:rPr lang="et-EE" dirty="0"/>
              <a:t> töö eripära, terviklik juhtumikorralduse järgimine, spetsialist kindla sihtrüma jaoks, nii nagu on lastekaitse alaealiste jaoks ja sotsiaaltöötaja ülesannetest lähtuvalt puuetega inimeste, eakate jne jaoks</a:t>
            </a:r>
          </a:p>
          <a:p>
            <a:endParaRPr lang="et-EE" dirty="0"/>
          </a:p>
          <a:p>
            <a:r>
              <a:rPr lang="et-EE" dirty="0"/>
              <a:t>Põlva valla sotsiaaltöö spetsialisti ülesanded</a:t>
            </a:r>
          </a:p>
          <a:p>
            <a:r>
              <a:rPr lang="et-EE" dirty="0"/>
              <a:t>-sotsiaalnõustamine; </a:t>
            </a:r>
          </a:p>
          <a:p>
            <a:r>
              <a:rPr lang="et-EE" dirty="0"/>
              <a:t>-puuetega inimestele abi osutamine (hooldusvajaduse hindamine, hoolduse määramine, teenuse ja toetuse korraldamine, järelevalve hoolduse üle); </a:t>
            </a:r>
          </a:p>
          <a:p>
            <a:r>
              <a:rPr lang="et-EE" dirty="0"/>
              <a:t>-vallavalitsuse eestkostel olevate isikutega tegelemine. Eestkoste määramiseks vajalike dokumentide, kogumine, koostamine ja esitamine kohtule; </a:t>
            </a:r>
          </a:p>
          <a:p>
            <a:r>
              <a:rPr lang="et-EE" dirty="0"/>
              <a:t>-eakate ja puuetega inimeste abistamine sobiva ravi- või hoolekandeteenuse leidmisel ja koostöö ravi- ja hoolekandeteenuseid pakkuvate asutustega; </a:t>
            </a:r>
          </a:p>
          <a:p>
            <a:r>
              <a:rPr lang="et-EE" dirty="0"/>
              <a:t>-toimetulekuks vajalike sotsiaalteenuste osutamise korraldamine. Inimeste vajaduste väljaselgitamine ja suunamine teenuse osutaja juurde, vajadusel teenuse eest maksmise korraldamine; </a:t>
            </a:r>
          </a:p>
          <a:p>
            <a:r>
              <a:rPr lang="et-EE" dirty="0"/>
              <a:t>-riikliku toimetulekutoetuse taotluste vastuvõtmise ja määramise korraldamine vastavalt kehtivatele õigusaktidele; </a:t>
            </a:r>
          </a:p>
          <a:p>
            <a:r>
              <a:rPr lang="et-EE" dirty="0"/>
              <a:t>-vallaeelarveliste toetuste taotluste menetlemine; </a:t>
            </a:r>
          </a:p>
          <a:p>
            <a:r>
              <a:rPr lang="et-EE" dirty="0"/>
              <a:t>-omasteta isikute matuste korraldamine; </a:t>
            </a:r>
          </a:p>
          <a:p>
            <a:r>
              <a:rPr lang="et-EE" dirty="0"/>
              <a:t>-puuetega inimeste parkimiskaartide väljastamine; </a:t>
            </a:r>
          </a:p>
          <a:p>
            <a:r>
              <a:rPr lang="et-EE" dirty="0"/>
              <a:t>-koostöö ja suhtlemine teiste sotsiaalteenuseid osutavate asutustega; </a:t>
            </a:r>
          </a:p>
          <a:p>
            <a:r>
              <a:rPr lang="et-EE" dirty="0"/>
              <a:t>-vajadusel vältimatu sotsiaalabi ja toiduabi andmine või selle korraldamine; </a:t>
            </a:r>
          </a:p>
          <a:p>
            <a:r>
              <a:rPr lang="et-EE" dirty="0"/>
              <a:t>-kodukülastustel käimine ning abivajaduse hindamine; </a:t>
            </a:r>
          </a:p>
          <a:p>
            <a:r>
              <a:rPr lang="et-EE" dirty="0"/>
              <a:t>-sotsiaalvaldkonna arengukava väljatöötamisel osalemine; </a:t>
            </a:r>
          </a:p>
          <a:p>
            <a:r>
              <a:rPr lang="et-EE" dirty="0"/>
              <a:t>-sotsiaalhoolekandealaste projektide väljatöötamisel/koostamisel osalemine; </a:t>
            </a:r>
          </a:p>
          <a:p>
            <a:r>
              <a:rPr lang="et-EE" dirty="0"/>
              <a:t>-vallavalitsuse sotsiaalabikomisjoni töös osalemine; </a:t>
            </a:r>
          </a:p>
          <a:p>
            <a:r>
              <a:rPr lang="et-EE" dirty="0"/>
              <a:t>-valitsuse/volikogu õigus- ja haldusaktide eelnõude koostamine oma töövaldkonnas; </a:t>
            </a:r>
          </a:p>
          <a:p>
            <a:r>
              <a:rPr lang="et-EE" dirty="0"/>
              <a:t>-tööülesandeid puudutavate kirjade, avalduste, teabenõuete ja järelepärimiste vastuste ning algatuskirjade koostamine; </a:t>
            </a:r>
          </a:p>
          <a:p>
            <a:r>
              <a:rPr lang="et-EE" dirty="0"/>
              <a:t>-vallavanema,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parendamiseks. </a:t>
            </a:r>
          </a:p>
          <a:p>
            <a:endParaRPr lang="et-EE" dirty="0"/>
          </a:p>
          <a:p>
            <a:r>
              <a:rPr lang="et-EE" dirty="0"/>
              <a:t>Laskekaitsespetsialisti ülesanded:</a:t>
            </a:r>
          </a:p>
          <a:p>
            <a:r>
              <a:rPr lang="et-EE" dirty="0"/>
              <a:t>sotsiaalnõustamine;</a:t>
            </a:r>
          </a:p>
          <a:p>
            <a:r>
              <a:rPr lang="et-EE" dirty="0"/>
              <a:t>-lastekaitsealase töö korraldamine; </a:t>
            </a:r>
          </a:p>
          <a:p>
            <a:r>
              <a:rPr lang="et-EE" dirty="0"/>
              <a:t>-lapse abivajaduse hindamine ja abistamiseks meetmete pakkumine, juhtumiplaani koostamine ning selles täienduste tegemine; </a:t>
            </a:r>
          </a:p>
          <a:p>
            <a:r>
              <a:rPr lang="et-EE" dirty="0"/>
              <a:t>-vältimatu sotsiaalabi andmine või selle korraldamine; </a:t>
            </a:r>
          </a:p>
          <a:p>
            <a:r>
              <a:rPr lang="et-EE" dirty="0"/>
              <a:t>-lapse ja/või pere suunamine vajalikule sotsiaalteenusele; </a:t>
            </a:r>
          </a:p>
          <a:p>
            <a:r>
              <a:rPr lang="et-EE" dirty="0"/>
              <a:t>-laste hoolekannet puudutavate dokumentide kogumine ja esitamine kohtule (s.h eestkoste seadmiseks vajalikud dokumendid) ning vallavalitsuse esindamine kohtus;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vallavalitsuse eestkostel olevate lastega tegelemine;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 asendushooldusteenuse korraldamine ning järelevalve teostamine;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 hoolekannet puudutavate komisjonide, ümarlaudade töös osalemine;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lastekaitsealaste aruannete esitamine;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vajadusel toiduabi korraldamine;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kodukülastustel käimine ning pere ülevaadete koostamine;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sotsiaalvaldkonna arengukava ja projektide väljatöötamisel/koostamisel osalemine; 7.14. abistamine sotsiaalvaldkonna ürituste korraldamisel; 7.15. vallavalitsuse sotsiaalabikomisjoni töös osalemine; 7.16. valitsuse/volikogu õigus- ja haldusaktide eelnõude koostamine oma töövaldkonnas; 7.17. tööülesandeid puudutavate kirjade, avalduste, teabenõuete ja järelepärimiste vastuste ning algatuskirjade koostamine; 7.18. 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FDEE3609-577C-1F2E-FDE8-CD2CFB7721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28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173660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CEB0B-B671-F3FA-1D6D-1413427CB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8EEE2FDA-1D41-15AC-E8F6-4519692976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694960B6-2712-B79B-31AC-DA560E6AFC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Siin toon sisse lastekaiste ja sotsiaaltöötaja ülesannete eripära ja </a:t>
            </a:r>
            <a:r>
              <a:rPr lang="et-EE" dirty="0" err="1"/>
              <a:t>NHSi</a:t>
            </a:r>
            <a:r>
              <a:rPr lang="et-EE" dirty="0"/>
              <a:t> töö eripära, terviklik juhtumikorralduse järgimine, spetsialist kindla sihtrüma jaoks, nii nagu on lastekaitse alaealiste jaoks ja sotsiaaltöötaja ülesannetest lähtuvalt puuetega inimeste, eakate jne jaoks</a:t>
            </a:r>
          </a:p>
          <a:p>
            <a:endParaRPr lang="et-EE" dirty="0"/>
          </a:p>
          <a:p>
            <a:r>
              <a:rPr lang="et-EE" dirty="0"/>
              <a:t>Põlva valla sotsiaaltöö spetsialisti ülesanded</a:t>
            </a:r>
          </a:p>
          <a:p>
            <a:r>
              <a:rPr lang="et-EE" dirty="0"/>
              <a:t>-sotsiaalnõustamine; </a:t>
            </a:r>
          </a:p>
          <a:p>
            <a:r>
              <a:rPr lang="et-EE" dirty="0"/>
              <a:t>-puuetega inimestele abi osutamine (hooldusvajaduse hindamine, hoolduse määramine, teenuse ja toetuse korraldamine, järelevalve hoolduse üle); </a:t>
            </a:r>
          </a:p>
          <a:p>
            <a:r>
              <a:rPr lang="et-EE" dirty="0"/>
              <a:t>-vallavalitsuse eestkostel olevate isikutega tegelemine. Eestkoste määramiseks vajalike dokumentide, kogumine, koostamine ja esitamine kohtule; </a:t>
            </a:r>
          </a:p>
          <a:p>
            <a:r>
              <a:rPr lang="et-EE" dirty="0"/>
              <a:t>-eakate ja puuetega inimeste abistamine sobiva ravi- või hoolekandeteenuse leidmisel ja koostöö ravi- ja hoolekandeteenuseid pakkuvate asutustega; </a:t>
            </a:r>
          </a:p>
          <a:p>
            <a:r>
              <a:rPr lang="et-EE" dirty="0"/>
              <a:t>-toimetulekuks vajalike sotsiaalteenuste osutamise korraldamine. Inimeste vajaduste väljaselgitamine ja suunamine teenuse osutaja juurde, vajadusel teenuse eest maksmise korraldamine; </a:t>
            </a:r>
          </a:p>
          <a:p>
            <a:r>
              <a:rPr lang="et-EE" dirty="0"/>
              <a:t>-riikliku toimetulekutoetuse taotluste vastuvõtmise ja määramise korraldamine vastavalt kehtivatele õigusaktidele; </a:t>
            </a:r>
          </a:p>
          <a:p>
            <a:r>
              <a:rPr lang="et-EE" dirty="0"/>
              <a:t>-vallaeelarveliste toetuste taotluste menetlemine; </a:t>
            </a:r>
          </a:p>
          <a:p>
            <a:r>
              <a:rPr lang="et-EE" dirty="0"/>
              <a:t>-omasteta isikute matuste korraldamine; </a:t>
            </a:r>
          </a:p>
          <a:p>
            <a:r>
              <a:rPr lang="et-EE" dirty="0"/>
              <a:t>-puuetega inimeste parkimiskaartide väljastamine; </a:t>
            </a:r>
          </a:p>
          <a:p>
            <a:r>
              <a:rPr lang="et-EE" dirty="0"/>
              <a:t>-koostöö ja suhtlemine teiste sotsiaalteenuseid osutavate asutustega; </a:t>
            </a:r>
          </a:p>
          <a:p>
            <a:r>
              <a:rPr lang="et-EE" dirty="0"/>
              <a:t>-vajadusel vältimatu sotsiaalabi ja toiduabi andmine või selle korraldamine; </a:t>
            </a:r>
          </a:p>
          <a:p>
            <a:r>
              <a:rPr lang="et-EE" dirty="0"/>
              <a:t>-kodukülastustel käimine ning abivajaduse hindamine; </a:t>
            </a:r>
          </a:p>
          <a:p>
            <a:r>
              <a:rPr lang="et-EE" dirty="0"/>
              <a:t>-sotsiaalvaldkonna arengukava väljatöötamisel osalemine; </a:t>
            </a:r>
          </a:p>
          <a:p>
            <a:r>
              <a:rPr lang="et-EE" dirty="0"/>
              <a:t>-sotsiaalhoolekandealaste projektide väljatöötamisel/koostamisel osalemine; </a:t>
            </a:r>
          </a:p>
          <a:p>
            <a:r>
              <a:rPr lang="et-EE" dirty="0"/>
              <a:t>-vallavalitsuse sotsiaalabikomisjoni töös osalemine; </a:t>
            </a:r>
          </a:p>
          <a:p>
            <a:r>
              <a:rPr lang="et-EE" dirty="0"/>
              <a:t>-valitsuse/volikogu õigus- ja haldusaktide eelnõude koostamine oma töövaldkonnas; </a:t>
            </a:r>
          </a:p>
          <a:p>
            <a:r>
              <a:rPr lang="et-EE" dirty="0"/>
              <a:t>-tööülesandeid puudutavate kirjade, avalduste, teabenõuete ja järelepärimiste vastuste ning algatuskirjade koostamine; </a:t>
            </a:r>
          </a:p>
          <a:p>
            <a:r>
              <a:rPr lang="et-EE" dirty="0"/>
              <a:t>-vallavanema,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parendamiseks. </a:t>
            </a:r>
          </a:p>
          <a:p>
            <a:endParaRPr lang="et-EE" dirty="0"/>
          </a:p>
          <a:p>
            <a:r>
              <a:rPr lang="et-EE" dirty="0"/>
              <a:t>Laskekaitsespetsialisti ülesanded:</a:t>
            </a:r>
          </a:p>
          <a:p>
            <a:r>
              <a:rPr lang="et-EE" dirty="0"/>
              <a:t>sotsiaalnõustamine;</a:t>
            </a:r>
          </a:p>
          <a:p>
            <a:r>
              <a:rPr lang="et-EE" dirty="0"/>
              <a:t>-lastekaitsealase töö korraldamine; </a:t>
            </a:r>
          </a:p>
          <a:p>
            <a:r>
              <a:rPr lang="et-EE" dirty="0"/>
              <a:t>-lapse abivajaduse hindamine ja abistamiseks meetmete pakkumine, juhtumiplaani koostamine ning selles täienduste tegemine; </a:t>
            </a:r>
          </a:p>
          <a:p>
            <a:r>
              <a:rPr lang="et-EE" dirty="0"/>
              <a:t>-vältimatu sotsiaalabi andmine või selle korraldamine; </a:t>
            </a:r>
          </a:p>
          <a:p>
            <a:r>
              <a:rPr lang="et-EE" dirty="0"/>
              <a:t>-lapse ja/või pere suunamine vajalikule sotsiaalteenusele; </a:t>
            </a:r>
          </a:p>
          <a:p>
            <a:r>
              <a:rPr lang="et-EE" dirty="0"/>
              <a:t>-laste hoolekannet puudutavate dokumentide kogumine ja esitamine kohtule (s.h eestkoste seadmiseks vajalikud dokumendid) ning vallavalitsuse esindamine kohtus;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vallavalitsuse eestkostel olevate lastega tegelemine;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 asendushooldusteenuse korraldamine ning järelevalve teostamine;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 hoolekannet puudutavate komisjonide, ümarlaudade töös osalemine;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lastekaitsealaste aruannete esitamine;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vajadusel toiduabi korraldamine;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kodukülastustel käimine ning pere ülevaadete koostamine;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sotsiaalvaldkonna arengukava ja projektide väljatöötamisel/koostamisel osalemine; 7.14. abistamine sotsiaalvaldkonna ürituste korraldamisel; 7.15. vallavalitsuse sotsiaalabikomisjoni töös osalemine; 7.16. valitsuse/volikogu õigus- ja haldusaktide eelnõude koostamine oma töövaldkonnas; 7.17. tööülesandeid puudutavate kirjade, avalduste, teabenõuete ja järelepärimiste vastuste ning algatuskirjade koostamine; 7.18. 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CF7D2BC8-C325-9763-55FA-7F868C69D6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29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899440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FF174-1800-D4FC-D86D-E8EB727EB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F121F510-97FA-E70E-4AEF-A708DC9234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8B1F9781-CA67-64C9-1C36-66FD1BBEC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Siin toon sisse lastekaiste ja sotsiaaltöötaja ülesannete eripära ja </a:t>
            </a:r>
            <a:r>
              <a:rPr lang="et-EE" dirty="0" err="1"/>
              <a:t>NHSi</a:t>
            </a:r>
            <a:r>
              <a:rPr lang="et-EE" dirty="0"/>
              <a:t> töö eripära, terviklik juhtumikorralduse järgimine, spetsialist kindla sihtrüma jaoks, nii nagu on lastekaitse alaealiste jaoks ja sotsiaaltöötaja ülesannetest lähtuvalt puuetega inimeste, eakate jne jaoks</a:t>
            </a:r>
          </a:p>
          <a:p>
            <a:endParaRPr lang="et-EE" dirty="0"/>
          </a:p>
          <a:p>
            <a:r>
              <a:rPr lang="et-EE" dirty="0"/>
              <a:t>Põlva valla sotsiaaltöö spetsialisti ülesanded</a:t>
            </a:r>
          </a:p>
          <a:p>
            <a:r>
              <a:rPr lang="et-EE" dirty="0"/>
              <a:t>-sotsiaalnõustamine; </a:t>
            </a:r>
          </a:p>
          <a:p>
            <a:r>
              <a:rPr lang="et-EE" dirty="0"/>
              <a:t>-puuetega inimestele abi osutamine (hooldusvajaduse hindamine, hoolduse määramine, teenuse ja toetuse korraldamine, järelevalve hoolduse üle); </a:t>
            </a:r>
          </a:p>
          <a:p>
            <a:r>
              <a:rPr lang="et-EE" dirty="0"/>
              <a:t>-vallavalitsuse eestkostel olevate isikutega tegelemine. Eestkoste määramiseks vajalike dokumentide, kogumine, koostamine ja esitamine kohtule; </a:t>
            </a:r>
          </a:p>
          <a:p>
            <a:r>
              <a:rPr lang="et-EE" dirty="0"/>
              <a:t>-eakate ja puuetega inimeste abistamine sobiva ravi- või hoolekandeteenuse leidmisel ja koostöö ravi- ja hoolekandeteenuseid pakkuvate asutustega; </a:t>
            </a:r>
          </a:p>
          <a:p>
            <a:r>
              <a:rPr lang="et-EE" dirty="0"/>
              <a:t>-toimetulekuks vajalike sotsiaalteenuste osutamise korraldamine. Inimeste vajaduste väljaselgitamine ja suunamine teenuse osutaja juurde, vajadusel teenuse eest maksmise korraldamine; </a:t>
            </a:r>
          </a:p>
          <a:p>
            <a:r>
              <a:rPr lang="et-EE" dirty="0"/>
              <a:t>-riikliku toimetulekutoetuse taotluste vastuvõtmise ja määramise korraldamine vastavalt kehtivatele õigusaktidele; </a:t>
            </a:r>
          </a:p>
          <a:p>
            <a:r>
              <a:rPr lang="et-EE" dirty="0"/>
              <a:t>-vallaeelarveliste toetuste taotluste menetlemine; </a:t>
            </a:r>
          </a:p>
          <a:p>
            <a:r>
              <a:rPr lang="et-EE" dirty="0"/>
              <a:t>-omasteta isikute matuste korraldamine; </a:t>
            </a:r>
          </a:p>
          <a:p>
            <a:r>
              <a:rPr lang="et-EE" dirty="0"/>
              <a:t>-puuetega inimeste parkimiskaartide väljastamine; </a:t>
            </a:r>
          </a:p>
          <a:p>
            <a:r>
              <a:rPr lang="et-EE" dirty="0"/>
              <a:t>-koostöö ja suhtlemine teiste sotsiaalteenuseid osutavate asutustega; </a:t>
            </a:r>
          </a:p>
          <a:p>
            <a:r>
              <a:rPr lang="et-EE" dirty="0"/>
              <a:t>-vajadusel vältimatu sotsiaalabi ja toiduabi andmine või selle korraldamine; </a:t>
            </a:r>
          </a:p>
          <a:p>
            <a:r>
              <a:rPr lang="et-EE" dirty="0"/>
              <a:t>-kodukülastustel käimine ning abivajaduse hindamine; </a:t>
            </a:r>
          </a:p>
          <a:p>
            <a:r>
              <a:rPr lang="et-EE" dirty="0"/>
              <a:t>-sotsiaalvaldkonna arengukava väljatöötamisel osalemine; </a:t>
            </a:r>
          </a:p>
          <a:p>
            <a:r>
              <a:rPr lang="et-EE" dirty="0"/>
              <a:t>-sotsiaalhoolekandealaste projektide väljatöötamisel/koostamisel osalemine; </a:t>
            </a:r>
          </a:p>
          <a:p>
            <a:r>
              <a:rPr lang="et-EE" dirty="0"/>
              <a:t>-vallavalitsuse sotsiaalabikomisjoni töös osalemine; </a:t>
            </a:r>
          </a:p>
          <a:p>
            <a:r>
              <a:rPr lang="et-EE" dirty="0"/>
              <a:t>-valitsuse/volikogu õigus- ja haldusaktide eelnõude koostamine oma töövaldkonnas; </a:t>
            </a:r>
          </a:p>
          <a:p>
            <a:r>
              <a:rPr lang="et-EE" dirty="0"/>
              <a:t>-tööülesandeid puudutavate kirjade, avalduste, teabenõuete ja järelepärimiste vastuste ning algatuskirjade koostamine; </a:t>
            </a:r>
          </a:p>
          <a:p>
            <a:r>
              <a:rPr lang="et-EE" dirty="0"/>
              <a:t>-vallavanema,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parendamiseks. </a:t>
            </a:r>
          </a:p>
          <a:p>
            <a:endParaRPr lang="et-EE" dirty="0"/>
          </a:p>
          <a:p>
            <a:r>
              <a:rPr lang="et-EE" dirty="0"/>
              <a:t>Laskekaitsespetsialisti ülesanded:</a:t>
            </a:r>
          </a:p>
          <a:p>
            <a:r>
              <a:rPr lang="et-EE" dirty="0"/>
              <a:t>sotsiaalnõustamine;</a:t>
            </a:r>
          </a:p>
          <a:p>
            <a:r>
              <a:rPr lang="et-EE" dirty="0"/>
              <a:t>-lastekaitsealase töö korraldamine; </a:t>
            </a:r>
          </a:p>
          <a:p>
            <a:r>
              <a:rPr lang="et-EE" dirty="0"/>
              <a:t>-lapse abivajaduse hindamine ja abistamiseks meetmete pakkumine, juhtumiplaani koostamine ning selles täienduste tegemine; </a:t>
            </a:r>
          </a:p>
          <a:p>
            <a:r>
              <a:rPr lang="et-EE" dirty="0"/>
              <a:t>-vältimatu sotsiaalabi andmine või selle korraldamine; </a:t>
            </a:r>
          </a:p>
          <a:p>
            <a:r>
              <a:rPr lang="et-EE" dirty="0"/>
              <a:t>-lapse ja/või pere suunamine vajalikule sotsiaalteenusele; </a:t>
            </a:r>
          </a:p>
          <a:p>
            <a:r>
              <a:rPr lang="et-EE" dirty="0"/>
              <a:t>-laste hoolekannet puudutavate dokumentide kogumine ja esitamine kohtule (s.h eestkoste seadmiseks vajalikud dokumendid) ning vallavalitsuse esindamine kohtus;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vallavalitsuse eestkostel olevate lastega tegelemine;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 asendushooldusteenuse korraldamine ning järelevalve teostamine;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 hoolekannet puudutavate komisjonide, ümarlaudade töös osalemine;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lastekaitsealaste aruannete esitamine;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vajadusel toiduabi korraldamine;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kodukülastustel käimine ning pere ülevaadete koostamine;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sotsiaalvaldkonna arengukava ja projektide väljatöötamisel/koostamisel osalemine; 7.14. abistamine sotsiaalvaldkonna ürituste korraldamisel; 7.15. vallavalitsuse sotsiaalabikomisjoni töös osalemine; 7.16. valitsuse/volikogu õigus- ja haldusaktide eelnõude koostamine oma töövaldkonnas; 7.17. tööülesandeid puudutavate kirjade, avalduste, teabenõuete ja järelepärimiste vastuste ning algatuskirjade koostamine; 7.18. 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00889CED-64E0-FC12-7A17-6789EBBD8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30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154588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854B9-4EDC-2FD9-0F0B-E39565293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A216FCAD-04E4-DDC5-4D51-126A3735DE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D6454D3F-01E6-3EB6-EF48-9C75481D0A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Siin toon sisse lastekaiste ja sotsiaaltöötaja ülesannete eripära ja </a:t>
            </a:r>
            <a:r>
              <a:rPr lang="et-EE" dirty="0" err="1"/>
              <a:t>NHSi</a:t>
            </a:r>
            <a:r>
              <a:rPr lang="et-EE" dirty="0"/>
              <a:t> töö eripära, terviklik juhtumikorralduse järgimine, spetsialist kindla sihtrüma jaoks, nii nagu on lastekaitse alaealiste jaoks ja sotsiaaltöötaja ülesannetest lähtuvalt puuetega inimeste, eakate jne jaoks</a:t>
            </a:r>
          </a:p>
          <a:p>
            <a:endParaRPr lang="et-EE" dirty="0"/>
          </a:p>
          <a:p>
            <a:r>
              <a:rPr lang="et-EE" dirty="0"/>
              <a:t>Põlva valla sotsiaaltöö spetsialisti ülesanded</a:t>
            </a:r>
          </a:p>
          <a:p>
            <a:r>
              <a:rPr lang="et-EE" dirty="0"/>
              <a:t>-sotsiaalnõustamine; </a:t>
            </a:r>
          </a:p>
          <a:p>
            <a:r>
              <a:rPr lang="et-EE" dirty="0"/>
              <a:t>-puuetega inimestele abi osutamine (hooldusvajaduse hindamine, hoolduse määramine, teenuse ja toetuse korraldamine, järelevalve hoolduse üle); </a:t>
            </a:r>
          </a:p>
          <a:p>
            <a:r>
              <a:rPr lang="et-EE" dirty="0"/>
              <a:t>-vallavalitsuse eestkostel olevate isikutega tegelemine. Eestkoste määramiseks vajalike dokumentide, kogumine, koostamine ja esitamine kohtule; </a:t>
            </a:r>
          </a:p>
          <a:p>
            <a:r>
              <a:rPr lang="et-EE" dirty="0"/>
              <a:t>-eakate ja puuetega inimeste abistamine sobiva ravi- või hoolekandeteenuse leidmisel ja koostöö ravi- ja hoolekandeteenuseid pakkuvate asutustega; </a:t>
            </a:r>
          </a:p>
          <a:p>
            <a:r>
              <a:rPr lang="et-EE" dirty="0"/>
              <a:t>-toimetulekuks vajalike sotsiaalteenuste osutamise korraldamine. Inimeste vajaduste väljaselgitamine ja suunamine teenuse osutaja juurde, vajadusel teenuse eest maksmise korraldamine; </a:t>
            </a:r>
          </a:p>
          <a:p>
            <a:r>
              <a:rPr lang="et-EE" dirty="0"/>
              <a:t>-riikliku toimetulekutoetuse taotluste vastuvõtmise ja määramise korraldamine vastavalt kehtivatele õigusaktidele; </a:t>
            </a:r>
          </a:p>
          <a:p>
            <a:r>
              <a:rPr lang="et-EE" dirty="0"/>
              <a:t>-vallaeelarveliste toetuste taotluste menetlemine; </a:t>
            </a:r>
          </a:p>
          <a:p>
            <a:r>
              <a:rPr lang="et-EE" dirty="0"/>
              <a:t>-omasteta isikute matuste korraldamine; </a:t>
            </a:r>
          </a:p>
          <a:p>
            <a:r>
              <a:rPr lang="et-EE" dirty="0"/>
              <a:t>-puuetega inimeste parkimiskaartide väljastamine; </a:t>
            </a:r>
          </a:p>
          <a:p>
            <a:r>
              <a:rPr lang="et-EE" dirty="0"/>
              <a:t>-koostöö ja suhtlemine teiste sotsiaalteenuseid osutavate asutustega; </a:t>
            </a:r>
          </a:p>
          <a:p>
            <a:r>
              <a:rPr lang="et-EE" dirty="0"/>
              <a:t>-vajadusel vältimatu sotsiaalabi ja toiduabi andmine või selle korraldamine; </a:t>
            </a:r>
          </a:p>
          <a:p>
            <a:r>
              <a:rPr lang="et-EE" dirty="0"/>
              <a:t>-kodukülastustel käimine ning abivajaduse hindamine; </a:t>
            </a:r>
          </a:p>
          <a:p>
            <a:r>
              <a:rPr lang="et-EE" dirty="0"/>
              <a:t>-sotsiaalvaldkonna arengukava väljatöötamisel osalemine; </a:t>
            </a:r>
          </a:p>
          <a:p>
            <a:r>
              <a:rPr lang="et-EE" dirty="0"/>
              <a:t>-sotsiaalhoolekandealaste projektide väljatöötamisel/koostamisel osalemine; </a:t>
            </a:r>
          </a:p>
          <a:p>
            <a:r>
              <a:rPr lang="et-EE" dirty="0"/>
              <a:t>-vallavalitsuse sotsiaalabikomisjoni töös osalemine; </a:t>
            </a:r>
          </a:p>
          <a:p>
            <a:r>
              <a:rPr lang="et-EE" dirty="0"/>
              <a:t>-valitsuse/volikogu õigus- ja haldusaktide eelnõude koostamine oma töövaldkonnas; </a:t>
            </a:r>
          </a:p>
          <a:p>
            <a:r>
              <a:rPr lang="et-EE" dirty="0"/>
              <a:t>-tööülesandeid puudutavate kirjade, avalduste, teabenõuete ja järelepärimiste vastuste ning algatuskirjade koostamine; </a:t>
            </a:r>
          </a:p>
          <a:p>
            <a:r>
              <a:rPr lang="et-EE" dirty="0"/>
              <a:t>-vallavanema,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parendamiseks. </a:t>
            </a:r>
          </a:p>
          <a:p>
            <a:endParaRPr lang="et-EE" dirty="0"/>
          </a:p>
          <a:p>
            <a:r>
              <a:rPr lang="et-EE" dirty="0"/>
              <a:t>Laskekaitsespetsialisti ülesanded:</a:t>
            </a:r>
          </a:p>
          <a:p>
            <a:r>
              <a:rPr lang="et-EE" dirty="0"/>
              <a:t>sotsiaalnõustamine;</a:t>
            </a:r>
          </a:p>
          <a:p>
            <a:r>
              <a:rPr lang="et-EE" dirty="0"/>
              <a:t>-lastekaitsealase töö korraldamine; </a:t>
            </a:r>
          </a:p>
          <a:p>
            <a:r>
              <a:rPr lang="et-EE" dirty="0"/>
              <a:t>-lapse abivajaduse hindamine ja abistamiseks meetmete pakkumine, juhtumiplaani koostamine ning selles täienduste tegemine; </a:t>
            </a:r>
          </a:p>
          <a:p>
            <a:r>
              <a:rPr lang="et-EE" dirty="0"/>
              <a:t>-vältimatu sotsiaalabi andmine või selle korraldamine; </a:t>
            </a:r>
          </a:p>
          <a:p>
            <a:r>
              <a:rPr lang="et-EE" dirty="0"/>
              <a:t>-lapse ja/või pere suunamine vajalikule sotsiaalteenusele; </a:t>
            </a:r>
          </a:p>
          <a:p>
            <a:r>
              <a:rPr lang="et-EE" dirty="0"/>
              <a:t>-laste hoolekannet puudutavate dokumentide kogumine ja esitamine kohtule (s.h eestkoste seadmiseks vajalikud dokumendid) ning vallavalitsuse esindamine kohtus;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vallavalitsuse eestkostel olevate lastega tegelemine;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 asendushooldusteenuse korraldamine ning järelevalve teostamine;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 hoolekannet puudutavate komisjonide, ümarlaudade töös osalemine;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lastekaitsealaste aruannete esitamine;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vajadusel toiduabi korraldamine;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kodukülastustel käimine ning pere ülevaadete koostamine; </a:t>
            </a:r>
          </a:p>
          <a:p>
            <a:pPr marL="171450" indent="-171450">
              <a:buFontTx/>
              <a:buChar char="-"/>
            </a:pPr>
            <a:r>
              <a:rPr lang="et-EE" dirty="0"/>
              <a:t>sotsiaalvaldkonna arengukava ja projektide väljatöötamisel/koostamisel osalemine; 7.14. abistamine sotsiaalvaldkonna ürituste korraldamisel; 7.15. vallavalitsuse sotsiaalabikomisjoni töös osalemine; 7.16. valitsuse/volikogu õigus- ja haldusaktide eelnõude koostamine oma töövaldkonnas; 7.17. tööülesandeid puudutavate kirjade, avalduste, teabenõuete ja järelepärimiste vastuste ning algatuskirjade koostamine; 7.18. vallavanema, abivallavanema ja osakonna juhataja antud ametialaste suuliste korralduste ja ühekordsete ülesannete täitmine; 7.19. töös nõutavate teadmiste ja oskuste säilitamine ja arendamine, täiendkoolitustel käimine ning ettepanekute tegemine oma valdkonna töö parendamiseks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7BD69B48-A988-D94D-E625-673419413A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31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564774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32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716267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Ennetus lasteaias koolis, varajane märkamine, vanemaharidus, mis on meie maakonna </a:t>
            </a:r>
            <a:r>
              <a:rPr lang="et-EE" dirty="0" err="1"/>
              <a:t>tervsietsrtaeegia</a:t>
            </a:r>
            <a:r>
              <a:rPr lang="et-EE" dirty="0"/>
              <a:t> ja maakonna arengukava olulised osad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33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43216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2023 statistikaameti poolt läbi viidud uuring, Haridus- ja </a:t>
            </a:r>
            <a:r>
              <a:rPr lang="et-EE" dirty="0" err="1"/>
              <a:t>Noorteameti</a:t>
            </a:r>
            <a:r>
              <a:rPr lang="et-EE" dirty="0"/>
              <a:t> tellimusel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839883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34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990797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Nagu näete eelarve on juba üle maksimumpiiri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35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23080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15. Juuli seisuga need numbrid</a:t>
            </a:r>
          </a:p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püsiv töövõimetus, vaimse tervise teemad lahenevad ja asub iseseisvalt tööd otsima</a:t>
            </a:r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8267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62C7D-2291-1769-16B9-BA17406BD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D8AE6339-D984-2664-1F10-13E4CE496C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C845FFCB-B6DE-9D77-9129-4F6CCA456E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Internaliseerivad käitumisprobleemid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F3536187-9282-8B4D-A258-C2C3AC4CB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31359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6E8C6-10B2-535A-80BD-1D6459602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14B2AF74-19AA-EFBC-7543-F951712003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298D3E27-0982-2E3E-0096-C132F8030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Internaliseerivad käitumisprobleemid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42044DE2-3249-D8BC-A455-1C2C9AEC4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02421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E95A9-7B06-8263-F844-414759A72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F516E7C1-C77C-FEF9-B038-57CB558AD1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7C60EDE0-2969-82A6-EE75-C8B92E91E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Internaliseerivad käitumisprobleemid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E48E6317-D628-6A4A-F9AA-8CFFAB8AF7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41946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3C651-83DB-31A2-C2BA-EEEBBFB90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4763EB38-BA43-14D1-63E6-C4C7860F4E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05691391-FDB0-7078-A98B-D30F44E763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Internaliseerivad käitumisprobleemid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AE31A78D-ADF4-17E0-05AA-086CBD9FE6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66549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0B40D-AF49-6B7E-B628-D7DF08F25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48F540BB-985E-5AD8-A2CF-44006ECB8F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36A2AB66-BFC6-56F4-A45A-4AF3B8F6E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Internaliseerivad käitumisprobleemid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0099529E-0DF0-64FB-EB3C-6C91AD9542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ED307-B2D5-482C-BF64-45260D412167}" type="slidenum">
              <a:rPr lang="et-EE" smtClean="0"/>
              <a:t>12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2291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6730F32-ADA6-10FA-1170-5B3651833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6F88A50C-2C54-483F-A618-53C16605A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3CC6A585-4805-486D-9BB1-87591557E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1C8F8517-2802-C631-3E3A-21160466D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B8B0A621-4452-298E-C558-BF6F49E13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47872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F793F07-B833-363A-D629-46F1A901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39C08E0C-D678-974E-C494-2FB9B9C51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B1BAC487-62EE-02D5-8CD2-5CD1E1C1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EEA0787A-2116-10CE-D3B9-CDCD2BFB5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2EA6C8D1-DD7B-21AD-FCC0-06108F42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66509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7A310268-76D2-8871-A962-9EE638AED5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510BA7FF-AF96-847E-EFF2-C1472558CD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2E813542-E55F-FFD7-59C3-6AAC7CC4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DEEE918A-BB4C-7547-6B26-540D5C732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8BB51773-A071-802F-1450-55A451548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50616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3FCBF95-5543-A89E-48C2-29D20171E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F653AE31-F39F-3032-EC34-8F294E0DC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30014B6A-4FF2-5D3B-9FA1-88D45A33E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E3FFB575-93F6-8FB7-2244-B0F71555D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D78C9F8B-373A-74C2-FC88-B7D9CBD72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4723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A2FAFB4-F3CD-984E-0629-3DCDA24DF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6E478ABD-AC41-6071-4ECE-AECA33D4C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DF64FB9F-BAB0-F521-E929-68332D249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E55CC85D-8443-817C-997A-8C63200BF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298F1EB9-7B39-9E5E-CC98-C2B784FE9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6425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85C134D-3417-5E8C-D250-C3998F807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AF982562-535A-DA9C-AE4D-E7BA8AB0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AC12F7F1-A3CD-53D9-9AEF-ECF0F1EAAD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1F3E1F5A-E17A-04D3-0D07-013CB77AA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AAF420ED-D5D3-6CDE-2C29-A9FFBE0D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A1750B7E-7AEB-EC5A-AE52-BA4575867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00087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F78C846-40A2-1C71-429D-538C670AD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4B438BA8-0EB5-222D-02E9-15C2692A6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B7FBE47D-FAEE-EC17-545D-80A89F6EEC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4BCE46A2-2FA0-E415-0037-14A939D0C2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C2346B8D-9261-8F43-9AFB-6229A37B71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1A96DDDD-BFE6-3474-AF3D-744282DC1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D57B6E50-126F-34C1-1784-15B16EAD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A81B6517-D796-80D5-9349-526C21090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8332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9156A7F-B240-F8CD-37F3-14A3771F4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D13D1756-1AE9-86A7-5D6F-146F3B860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9125DDB1-D7B2-A7C1-F8CE-08CE1262D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00F94E5A-BB51-797F-B40F-9FDA1851F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8568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7F432F9A-32E3-AAA6-C74F-18FAB92F1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F25EC68C-B3FA-5B1D-B1DB-3446B0650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41274210-D136-7634-5373-B3FDAAA70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4037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F2CCC73-84AF-B863-3332-EFCF0B72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54DD50A5-34D7-98B8-E38B-09889302F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1315A33E-6EBD-4202-6BCF-128897EE41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CF8E7762-625A-D722-B6F5-6B296913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AA8CD9AD-FC30-4635-DBE8-8A48533A4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F2E06262-14BF-6DC8-71C3-29FB972A6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4850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5EA7B3D-9A1A-C995-050D-AE408A987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47BDF9D3-8FAC-B692-9D6D-164DC13547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DCE47894-12DA-E512-6B69-8BA9CB5D8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65D51647-0F21-9C7B-2254-D635B0B9A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6797453A-F930-555A-5159-BD65B9357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BCAF7BA1-B030-5378-C77B-299AD60E8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84839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C1BF05C5-3F9E-A036-9AE2-F9272E1DB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A1E615B6-089D-8D61-EEE9-044F21054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B0660DBF-9A3E-3D27-F90E-7A8C16897D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11D94-4714-409A-BDB7-7D7FD2467D5F}" type="datetimeFigureOut">
              <a:rPr lang="et-EE" smtClean="0"/>
              <a:t>22.07.2026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E5283067-5878-3F08-B4C1-0C6143FE1A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43C43150-237B-193A-2ED5-C2537F819B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C2CD7-9EB1-4DA2-B505-FEDA5EEB9CF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665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F053A84-03F8-998B-C9AA-891903DE7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587489"/>
          </a:xfrm>
        </p:spPr>
        <p:txBody>
          <a:bodyPr>
            <a:normAutofit/>
          </a:bodyPr>
          <a:lstStyle/>
          <a:p>
            <a:r>
              <a:rPr lang="et-EE" sz="4800" dirty="0" err="1">
                <a:latin typeface="+mn-lt"/>
              </a:rPr>
              <a:t>Noortegarantii</a:t>
            </a:r>
            <a:r>
              <a:rPr lang="et-EE" sz="4800" dirty="0">
                <a:latin typeface="+mn-lt"/>
              </a:rPr>
              <a:t> tugisüsteem, </a:t>
            </a:r>
            <a:br>
              <a:rPr lang="et-EE" sz="4800" dirty="0">
                <a:latin typeface="+mn-lt"/>
              </a:rPr>
            </a:br>
            <a:r>
              <a:rPr lang="et-EE" sz="4800" dirty="0">
                <a:latin typeface="+mn-lt"/>
              </a:rPr>
              <a:t>kolm aastat teenuse rakendamist Põlvamaal, kuidas edasi? 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09D9AF48-4ED8-669A-EE12-B8558F6E87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0640" y="4374198"/>
            <a:ext cx="9144000" cy="1655762"/>
          </a:xfrm>
        </p:spPr>
        <p:txBody>
          <a:bodyPr>
            <a:normAutofit fontScale="77500" lnSpcReduction="20000"/>
          </a:bodyPr>
          <a:lstStyle/>
          <a:p>
            <a:endParaRPr lang="et-EE" dirty="0"/>
          </a:p>
          <a:p>
            <a:endParaRPr lang="et-EE" dirty="0"/>
          </a:p>
          <a:p>
            <a:r>
              <a:rPr lang="et-EE" dirty="0"/>
              <a:t>Irena Viitamees</a:t>
            </a:r>
          </a:p>
          <a:p>
            <a:r>
              <a:rPr lang="et-EE" dirty="0"/>
              <a:t>Põlvamaa Omavalitsuste Liit</a:t>
            </a:r>
          </a:p>
          <a:p>
            <a:r>
              <a:rPr lang="et-EE" dirty="0"/>
              <a:t>28.07.2026</a:t>
            </a:r>
          </a:p>
        </p:txBody>
      </p:sp>
    </p:spTree>
    <p:extLst>
      <p:ext uri="{BB962C8B-B14F-4D97-AF65-F5344CB8AC3E}">
        <p14:creationId xmlns:p14="http://schemas.microsoft.com/office/powerpoint/2010/main" val="3220761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045A5-9E7B-8E37-2B51-914A30F2A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3520D60-05DE-B7A5-6D9F-3701B6A6A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RAPORT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BB878D6D-8E8B-A17D-1693-877D7406F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990646"/>
          </a:xfrm>
        </p:spPr>
        <p:txBody>
          <a:bodyPr>
            <a:normAutofit/>
          </a:bodyPr>
          <a:lstStyle/>
          <a:p>
            <a:r>
              <a:rPr lang="et-EE" dirty="0"/>
              <a:t>60% teenusel osalevatest noortest on põhiharidusega</a:t>
            </a:r>
          </a:p>
          <a:p>
            <a:r>
              <a:rPr lang="et-EE" dirty="0"/>
              <a:t>30% algharidusega</a:t>
            </a:r>
          </a:p>
          <a:p>
            <a:r>
              <a:rPr lang="et-EE" dirty="0"/>
              <a:t>24,1% madal õpimotivatsioon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74364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86FE0-390D-617F-5798-2232149A0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4A73B5E-1022-FE81-D862-D5DF0CF4F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RAPORT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43BF02B-F1F9-9E9E-A2DD-FFE7450F5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990646"/>
          </a:xfrm>
        </p:spPr>
        <p:txBody>
          <a:bodyPr>
            <a:normAutofit/>
          </a:bodyPr>
          <a:lstStyle/>
          <a:p>
            <a:r>
              <a:rPr lang="et-EE" dirty="0"/>
              <a:t>60% teenusel osalevatest noortest on põhiharidusega</a:t>
            </a:r>
          </a:p>
          <a:p>
            <a:r>
              <a:rPr lang="et-EE" dirty="0"/>
              <a:t>30% algharidusega</a:t>
            </a:r>
          </a:p>
          <a:p>
            <a:r>
              <a:rPr lang="et-EE" dirty="0"/>
              <a:t>24,1% madal õpimotivatsioon</a:t>
            </a:r>
          </a:p>
          <a:p>
            <a:r>
              <a:rPr lang="et-EE" dirty="0"/>
              <a:t>20% nõrgad sotsiaalsed oskused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11259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43A8A-7990-8B95-8BAF-3249918E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EC1B030-C417-41A6-841E-DC856767D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RAPORT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12C8DCA-F184-A2BA-27CF-429300AA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990646"/>
          </a:xfrm>
        </p:spPr>
        <p:txBody>
          <a:bodyPr>
            <a:normAutofit/>
          </a:bodyPr>
          <a:lstStyle/>
          <a:p>
            <a:r>
              <a:rPr lang="et-EE" dirty="0"/>
              <a:t>60% teenusel osalevatest noortest on põhiharidusega</a:t>
            </a:r>
          </a:p>
          <a:p>
            <a:r>
              <a:rPr lang="et-EE" dirty="0"/>
              <a:t>30% algharidusega</a:t>
            </a:r>
          </a:p>
          <a:p>
            <a:r>
              <a:rPr lang="et-EE" dirty="0"/>
              <a:t>24,1% madal õpimotivatsioon</a:t>
            </a:r>
          </a:p>
          <a:p>
            <a:r>
              <a:rPr lang="et-EE" dirty="0"/>
              <a:t>20% nõrgad sotsiaalsed oskused</a:t>
            </a:r>
          </a:p>
          <a:p>
            <a:r>
              <a:rPr lang="et-EE" dirty="0"/>
              <a:t>15,4% </a:t>
            </a:r>
            <a:r>
              <a:rPr lang="et-EE" dirty="0" err="1"/>
              <a:t>neg</a:t>
            </a:r>
            <a:r>
              <a:rPr lang="et-EE" dirty="0"/>
              <a:t>. lapsepõlvekogemused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257088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E809-4626-15FE-B713-B335FE1F9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055677F-5656-8423-B54C-78C2BD164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9921"/>
          </a:xfrm>
        </p:spPr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RAPORT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8F98B7A9-3589-A940-6843-34D80CDBF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723"/>
            <a:ext cx="10515600" cy="4957152"/>
          </a:xfrm>
        </p:spPr>
        <p:txBody>
          <a:bodyPr>
            <a:normAutofit/>
          </a:bodyPr>
          <a:lstStyle/>
          <a:p>
            <a:r>
              <a:rPr lang="et-EE" dirty="0"/>
              <a:t>60% teenusel osalevatest noortest on põhiharidusega</a:t>
            </a:r>
          </a:p>
          <a:p>
            <a:r>
              <a:rPr lang="et-EE" dirty="0"/>
              <a:t>30% algharidusega</a:t>
            </a:r>
          </a:p>
          <a:p>
            <a:r>
              <a:rPr lang="et-EE" dirty="0"/>
              <a:t>24,1% madal õpimotivatsioon</a:t>
            </a:r>
          </a:p>
          <a:p>
            <a:r>
              <a:rPr lang="et-EE" dirty="0"/>
              <a:t>20% nõrgad sotsiaalsed oskused</a:t>
            </a:r>
          </a:p>
          <a:p>
            <a:r>
              <a:rPr lang="et-EE" dirty="0"/>
              <a:t>15,4% </a:t>
            </a:r>
            <a:r>
              <a:rPr lang="et-EE" dirty="0" err="1"/>
              <a:t>neg</a:t>
            </a:r>
            <a:r>
              <a:rPr lang="et-EE" dirty="0"/>
              <a:t>. lapsepõlvekogemused</a:t>
            </a:r>
          </a:p>
          <a:p>
            <a:r>
              <a:rPr lang="et-EE" dirty="0"/>
              <a:t>15,4% (kogevad ärevust, depressioon, madalat enesehinnangut, endasse või eemale tõmbumist)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87257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FAEAD-6619-DB5D-70EE-B916C7D23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F3A757E-1C60-7AB0-D68C-FA79F54BD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8198"/>
          </a:xfrm>
        </p:spPr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RAPORT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B701C6D5-EF09-D7F1-C0C3-14C9C43B7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990646"/>
          </a:xfrm>
        </p:spPr>
        <p:txBody>
          <a:bodyPr>
            <a:normAutofit/>
          </a:bodyPr>
          <a:lstStyle/>
          <a:p>
            <a:r>
              <a:rPr lang="et-EE" dirty="0"/>
              <a:t>60% teenusel osalevatest noortest on põhiharidusega</a:t>
            </a:r>
          </a:p>
          <a:p>
            <a:r>
              <a:rPr lang="et-EE" dirty="0"/>
              <a:t>30% algharidusega</a:t>
            </a:r>
          </a:p>
          <a:p>
            <a:r>
              <a:rPr lang="et-EE" dirty="0"/>
              <a:t>24,1% madal õpimotivatsioon</a:t>
            </a:r>
          </a:p>
          <a:p>
            <a:r>
              <a:rPr lang="et-EE" dirty="0"/>
              <a:t>20% nõrgad sotsiaalsed oskused</a:t>
            </a:r>
          </a:p>
          <a:p>
            <a:r>
              <a:rPr lang="et-EE" dirty="0"/>
              <a:t>15,4% </a:t>
            </a:r>
            <a:r>
              <a:rPr lang="et-EE" dirty="0" err="1"/>
              <a:t>neg</a:t>
            </a:r>
            <a:r>
              <a:rPr lang="et-EE" dirty="0"/>
              <a:t>. lapsepõlvekogemused</a:t>
            </a:r>
          </a:p>
          <a:p>
            <a:r>
              <a:rPr lang="et-EE" dirty="0"/>
              <a:t>15,4% (kogevad ärevust, depressioon, madalat enesehinnangut, endasse või eemale tõmbumist)</a:t>
            </a:r>
          </a:p>
          <a:p>
            <a:r>
              <a:rPr lang="et-EE" dirty="0"/>
              <a:t>20% madal vanemliku toetuse tase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41049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EE5D2-46C0-6F17-4CA2-45ED96EAB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A126792-25A3-29D8-16A2-D6E973C27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4412"/>
          </a:xfrm>
        </p:spPr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RAPORT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1F69DF79-B2C9-1AE6-2856-5F319841A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990646"/>
          </a:xfrm>
        </p:spPr>
        <p:txBody>
          <a:bodyPr>
            <a:normAutofit/>
          </a:bodyPr>
          <a:lstStyle/>
          <a:p>
            <a:r>
              <a:rPr lang="et-EE" dirty="0"/>
              <a:t>60% teenusel osalevatest noortest on põhiharidusega</a:t>
            </a:r>
          </a:p>
          <a:p>
            <a:r>
              <a:rPr lang="et-EE" dirty="0"/>
              <a:t>30% algharidusega</a:t>
            </a:r>
          </a:p>
          <a:p>
            <a:r>
              <a:rPr lang="et-EE" dirty="0"/>
              <a:t>24,1% madal õpimotivatsioon</a:t>
            </a:r>
          </a:p>
          <a:p>
            <a:r>
              <a:rPr lang="et-EE" dirty="0"/>
              <a:t>20% nõrgad sotsiaalsed oskused</a:t>
            </a:r>
          </a:p>
          <a:p>
            <a:r>
              <a:rPr lang="et-EE" dirty="0"/>
              <a:t>15,4% </a:t>
            </a:r>
            <a:r>
              <a:rPr lang="et-EE" dirty="0" err="1"/>
              <a:t>neg</a:t>
            </a:r>
            <a:r>
              <a:rPr lang="et-EE" dirty="0"/>
              <a:t>. lapsepõlvekogemused</a:t>
            </a:r>
          </a:p>
          <a:p>
            <a:r>
              <a:rPr lang="et-EE" dirty="0"/>
              <a:t>15,4% (kogevad ärevust, depressioon, madalat enesehinnangut, endasse või eemale tõmbumist)</a:t>
            </a:r>
          </a:p>
          <a:p>
            <a:r>
              <a:rPr lang="et-EE" dirty="0"/>
              <a:t>20% madal vanemliku toetuse tase</a:t>
            </a:r>
          </a:p>
          <a:p>
            <a:r>
              <a:rPr lang="et-EE" dirty="0"/>
              <a:t>19% vanemate vaimse või füüsilise tervise probleemid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802474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34604-B791-9577-462D-6296166DF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A8B70C5-8EC3-1A60-830F-B3C6A90D0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523" y="365124"/>
            <a:ext cx="10515600" cy="1053367"/>
          </a:xfrm>
        </p:spPr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RAPORT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80D7704-4046-B907-1B08-B5B5FAF1E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990646"/>
          </a:xfrm>
        </p:spPr>
        <p:txBody>
          <a:bodyPr>
            <a:normAutofit/>
          </a:bodyPr>
          <a:lstStyle/>
          <a:p>
            <a:r>
              <a:rPr lang="et-EE" dirty="0"/>
              <a:t>60% teenusel osalevatest noortest on põhiharidusega</a:t>
            </a:r>
          </a:p>
          <a:p>
            <a:r>
              <a:rPr lang="et-EE" dirty="0"/>
              <a:t>30% algharidusega</a:t>
            </a:r>
          </a:p>
          <a:p>
            <a:r>
              <a:rPr lang="et-EE" dirty="0"/>
              <a:t>24,1% madal õpimotivatsioon</a:t>
            </a:r>
          </a:p>
          <a:p>
            <a:r>
              <a:rPr lang="et-EE" dirty="0"/>
              <a:t>20% nõrgad sotsiaalsed oskused</a:t>
            </a:r>
          </a:p>
          <a:p>
            <a:r>
              <a:rPr lang="et-EE" dirty="0"/>
              <a:t>15,4% </a:t>
            </a:r>
            <a:r>
              <a:rPr lang="et-EE" dirty="0" err="1"/>
              <a:t>neg</a:t>
            </a:r>
            <a:r>
              <a:rPr lang="et-EE" dirty="0"/>
              <a:t>. lapsepõlvekogemused</a:t>
            </a:r>
          </a:p>
          <a:p>
            <a:r>
              <a:rPr lang="et-EE" dirty="0"/>
              <a:t>15,4% (kogevad ärevust, depressioon, madalat enesehinnangut, endasse või eemale tõmbumist)</a:t>
            </a:r>
          </a:p>
          <a:p>
            <a:r>
              <a:rPr lang="et-EE" dirty="0"/>
              <a:t>20% madal vanemliku toetuse tase</a:t>
            </a:r>
          </a:p>
          <a:p>
            <a:r>
              <a:rPr lang="et-EE" dirty="0"/>
              <a:t>19% vanemate vaimse või füüsilise tervise probleemid</a:t>
            </a:r>
          </a:p>
          <a:p>
            <a:r>
              <a:rPr lang="et-EE" dirty="0"/>
              <a:t>34% perekonna kehv </a:t>
            </a:r>
            <a:r>
              <a:rPr lang="et-EE" dirty="0" err="1"/>
              <a:t>sotsiaal-majanduslik</a:t>
            </a:r>
            <a:r>
              <a:rPr lang="et-EE" dirty="0"/>
              <a:t> olukord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824965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77186-2949-AAD6-3195-CD84EF208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F80AC90-7469-AEBD-B491-9F7D3F0F2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TUGE VAJAVAD OSKUSED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52C266F3-0AD5-3BAB-C457-A82CBBC3E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645"/>
            <a:ext cx="10515600" cy="4488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/>
              <a:t>21,6 % raskustega toimetulek, kohanemisvõime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990861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5BF8B-6CB2-D3CD-0E5E-678606D55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A1E888C-070D-9D18-8656-43305EC5D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TUGE VAJAVAD OSKUSED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B4BAA6CD-1546-9A86-DB3F-3D30C72A9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645"/>
            <a:ext cx="10515600" cy="4488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/>
              <a:t>21,6 % raskustega toimetulek, kohanemisvõime</a:t>
            </a:r>
          </a:p>
          <a:p>
            <a:pPr marL="0" indent="0">
              <a:buNone/>
            </a:pPr>
            <a:r>
              <a:rPr lang="et-EE" dirty="0"/>
              <a:t>11,4% enesekindlus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83668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4E22E-99DA-B2AF-6049-107FD0BBE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759F5F6-D5CA-5B58-460C-A982BD114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TUGE VAJAVAD OSKUSED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C880F2A2-EE75-AA9A-EB32-1B8567A97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645"/>
            <a:ext cx="10515600" cy="4488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/>
              <a:t>21,6 % raskustega toimetulek, kohanemisvõime</a:t>
            </a:r>
          </a:p>
          <a:p>
            <a:pPr marL="0" indent="0">
              <a:buNone/>
            </a:pPr>
            <a:r>
              <a:rPr lang="et-EE" dirty="0"/>
              <a:t>11,4% enesekindlus</a:t>
            </a:r>
          </a:p>
          <a:p>
            <a:pPr marL="0" indent="0">
              <a:buNone/>
            </a:pPr>
            <a:r>
              <a:rPr lang="et-EE" dirty="0"/>
              <a:t>11,4% tulevikule orienteeritus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68776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00A0FBE-24EC-B61F-26EE-63897A127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ÜLEVAADE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F17F5B0A-DF12-E2A6-5067-7CFD95952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et-EE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t-EE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„</a:t>
            </a:r>
            <a:r>
              <a:rPr lang="fi-FI" sz="2000" b="1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Põlva maakonna NEET-</a:t>
            </a:r>
            <a:r>
              <a:rPr lang="fi-FI" sz="2000" b="1" i="0" u="sng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olukorras</a:t>
            </a:r>
            <a:r>
              <a:rPr lang="fi-FI" sz="2000" b="1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 NEET-</a:t>
            </a:r>
            <a:r>
              <a:rPr lang="fi-FI" sz="2000" b="1" i="0" u="sng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riskis</a:t>
            </a:r>
            <a:r>
              <a:rPr lang="fi-FI" sz="2000" b="1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000" b="1" i="0" u="sng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noorte</a:t>
            </a:r>
            <a:r>
              <a:rPr lang="fi-FI" sz="2000" b="1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000" b="1" i="0" u="sng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tööalase</a:t>
            </a:r>
            <a:r>
              <a:rPr lang="fi-FI" sz="2000" b="1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000" b="1" i="0" u="sng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konkurentsivõime</a:t>
            </a:r>
            <a:r>
              <a:rPr lang="fi-FI" sz="2000" b="1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000" b="1" i="0" u="sng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suurendamine</a:t>
            </a:r>
            <a:r>
              <a:rPr lang="fi-FI" sz="2000" b="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t-EE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määruse „Tööalase konkurentsivõime toetamine“ alusel.</a:t>
            </a:r>
          </a:p>
          <a:p>
            <a:r>
              <a:rPr lang="et-E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Toetuse suurus 488 620,85 eurot</a:t>
            </a:r>
          </a:p>
          <a:p>
            <a:pPr lvl="1"/>
            <a:r>
              <a:rPr lang="et-E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 Euroopa Sotsiaalfondi toetus</a:t>
            </a:r>
          </a:p>
          <a:p>
            <a:pPr lvl="1"/>
            <a:r>
              <a:rPr lang="et-E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Riiklik toetus</a:t>
            </a:r>
            <a:endParaRPr lang="et-E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t-E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Osaluskordade arv 80 </a:t>
            </a:r>
          </a:p>
          <a:p>
            <a:r>
              <a:rPr lang="et-E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 eesmärk: „Peale teenuse saamist tööhõives olev tööealine elanikkond“ sihttasemega 25%</a:t>
            </a:r>
          </a:p>
          <a:p>
            <a:pPr marL="0" indent="0">
              <a:buNone/>
            </a:pPr>
            <a:endParaRPr lang="fi-FI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931499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86CB7-EFAB-6A25-D9B7-9F1A70FA3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690873D-501C-D8EF-724B-E784D9785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TUGE VAJAVAD OSKUSED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6B93121F-2EE1-BACE-70FC-5F9457A7E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645"/>
            <a:ext cx="10515600" cy="4488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/>
              <a:t>21,6 % raskustega toimetulek, kohanemisvõime</a:t>
            </a:r>
          </a:p>
          <a:p>
            <a:pPr marL="0" indent="0">
              <a:buNone/>
            </a:pPr>
            <a:r>
              <a:rPr lang="et-EE" dirty="0"/>
              <a:t>11,4% enesekindlus</a:t>
            </a:r>
          </a:p>
          <a:p>
            <a:pPr marL="0" indent="0">
              <a:buNone/>
            </a:pPr>
            <a:r>
              <a:rPr lang="et-EE" dirty="0"/>
              <a:t>11,4% tulevikule orienteeritus</a:t>
            </a:r>
          </a:p>
          <a:p>
            <a:pPr marL="0" indent="0">
              <a:buNone/>
            </a:pPr>
            <a:r>
              <a:rPr lang="et-EE" dirty="0"/>
              <a:t>8,0% eesmärkide seadmine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29573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B971D-99CF-27C0-EE44-2B93D8772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AEE4596-B8FE-9A41-7271-28FF18954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TUGE VAJAVAD OSKUSED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8F8F789A-67A4-7EB4-FEED-C964EA60C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645"/>
            <a:ext cx="10515600" cy="4488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/>
              <a:t>21,6 % raskustega toimetulek, kohanemisvõime</a:t>
            </a:r>
          </a:p>
          <a:p>
            <a:pPr marL="0" indent="0">
              <a:buNone/>
            </a:pPr>
            <a:r>
              <a:rPr lang="et-EE" dirty="0"/>
              <a:t>11,4% enesekindlus</a:t>
            </a:r>
          </a:p>
          <a:p>
            <a:pPr marL="0" indent="0">
              <a:buNone/>
            </a:pPr>
            <a:r>
              <a:rPr lang="et-EE" dirty="0"/>
              <a:t>11,4% tulevikule orienteeritus</a:t>
            </a:r>
          </a:p>
          <a:p>
            <a:pPr marL="0" indent="0">
              <a:buNone/>
            </a:pPr>
            <a:r>
              <a:rPr lang="et-EE" dirty="0"/>
              <a:t>8,0% eesmärkide seadmine</a:t>
            </a:r>
          </a:p>
          <a:p>
            <a:pPr marL="0" indent="0">
              <a:buNone/>
            </a:pPr>
            <a:r>
              <a:rPr lang="et-EE" dirty="0"/>
              <a:t>6,8% sisemine motivatsioon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811647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110D2-2F1E-9A7C-4095-45967769B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53A568C-E503-14EA-EC01-379337B1D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TUGE VAJAVAD OSKUSED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45576563-58E6-5A1D-289F-82720BF84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645"/>
            <a:ext cx="10515600" cy="4488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/>
              <a:t>21,6 % raskustega toimetulek, kohanemisvõime</a:t>
            </a:r>
          </a:p>
          <a:p>
            <a:pPr marL="0" indent="0">
              <a:buNone/>
            </a:pPr>
            <a:r>
              <a:rPr lang="et-EE" dirty="0"/>
              <a:t>11,4% enesekindlus</a:t>
            </a:r>
          </a:p>
          <a:p>
            <a:pPr marL="0" indent="0">
              <a:buNone/>
            </a:pPr>
            <a:r>
              <a:rPr lang="et-EE" dirty="0"/>
              <a:t>11,4% tulevikule orienteeritus</a:t>
            </a:r>
          </a:p>
          <a:p>
            <a:pPr marL="0" indent="0">
              <a:buNone/>
            </a:pPr>
            <a:r>
              <a:rPr lang="et-EE" dirty="0"/>
              <a:t>8,0% eesmärkide seadmine</a:t>
            </a:r>
          </a:p>
          <a:p>
            <a:pPr marL="0" indent="0">
              <a:buNone/>
            </a:pPr>
            <a:r>
              <a:rPr lang="et-EE" dirty="0"/>
              <a:t>6,8% sisemine motivatsioon</a:t>
            </a:r>
          </a:p>
          <a:p>
            <a:pPr marL="0" indent="0">
              <a:buNone/>
            </a:pPr>
            <a:r>
              <a:rPr lang="et-EE" dirty="0"/>
              <a:t>5,7% enesedistsipliin, emotsioonide kontrollime, tervisliku eluviisi valikud jne.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24424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BBD2A28-12A8-19E4-0214-6C7613F49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600" dirty="0">
                <a:latin typeface="Arial" panose="020B0604020202020204" pitchFamily="34" charset="0"/>
                <a:cs typeface="Arial" panose="020B0604020202020204" pitchFamily="34" charset="0"/>
              </a:rPr>
              <a:t>HARIDUSLIKUD, TÖÖALASED ja ISIKLIKUD  EESMÄRGID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AF2CD9DD-9F0F-5ED8-462C-017FDE50A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985"/>
            <a:ext cx="10515600" cy="4101978"/>
          </a:xfrm>
        </p:spPr>
        <p:txBody>
          <a:bodyPr/>
          <a:lstStyle/>
          <a:p>
            <a:pPr marL="0" indent="0">
              <a:buNone/>
            </a:pPr>
            <a:r>
              <a:rPr lang="et-EE" dirty="0"/>
              <a:t>25% haridustee jätkamine või lõpetamine</a:t>
            </a:r>
          </a:p>
          <a:p>
            <a:pPr marL="0" indent="0">
              <a:buNone/>
            </a:pPr>
            <a:r>
              <a:rPr lang="et-EE" dirty="0"/>
              <a:t>19% endale sobiva erialase suuna leidmine</a:t>
            </a:r>
          </a:p>
          <a:p>
            <a:pPr marL="0" indent="0">
              <a:buNone/>
            </a:pPr>
            <a:r>
              <a:rPr lang="et-EE" dirty="0"/>
              <a:t>6,3 % uute oskuste omandamine läbi täiend-või kutseõppe</a:t>
            </a:r>
          </a:p>
          <a:p>
            <a:pPr marL="0" indent="0">
              <a:buNone/>
            </a:pPr>
            <a:r>
              <a:rPr lang="et-EE" dirty="0"/>
              <a:t>21,3% tööharjumuse arendamine</a:t>
            </a:r>
          </a:p>
          <a:p>
            <a:pPr marL="0" indent="0">
              <a:buNone/>
            </a:pPr>
            <a:r>
              <a:rPr lang="et-EE" dirty="0"/>
              <a:t>42,6% ei ole tööalased eesmärgud veel selged</a:t>
            </a:r>
          </a:p>
          <a:p>
            <a:pPr marL="0" indent="0">
              <a:buNone/>
            </a:pPr>
            <a:r>
              <a:rPr lang="et-EE" dirty="0"/>
              <a:t>27,5% sotsiaalsete ja suhtlemisoskuste parandamine</a:t>
            </a:r>
          </a:p>
          <a:p>
            <a:pPr marL="0" indent="0">
              <a:buNone/>
            </a:pPr>
            <a:r>
              <a:rPr lang="et-EE" dirty="0"/>
              <a:t>17,6% enesejuhtimiseoskuste arendamine</a:t>
            </a:r>
          </a:p>
        </p:txBody>
      </p:sp>
    </p:spTree>
    <p:extLst>
      <p:ext uri="{BB962C8B-B14F-4D97-AF65-F5344CB8AC3E}">
        <p14:creationId xmlns:p14="http://schemas.microsoft.com/office/powerpoint/2010/main" val="2824386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DDEC0B2-65C4-633B-CEDB-7AC19602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NGTS TEENUSEST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C0A7526D-31B5-CC7E-27AB-98F6C9041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Olemas kvalifitseeritud spetsialistid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548394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92FD1-94FF-F9F1-107B-AAE20E38E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E914E5E-C748-C8EB-FF79-A80435F8E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NGTS TEENUSEST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92EB775-B7B9-099A-A33D-60DFB1EDD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Olemas kvalifitseeritud spetsialistid</a:t>
            </a:r>
          </a:p>
          <a:p>
            <a:r>
              <a:rPr lang="et-EE" dirty="0"/>
              <a:t>NGTS nimekirja läbitöötamine 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39683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19682-D550-FD87-F6DF-1FDD67A47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8D932A3-26FC-9D32-5A85-206550138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NGTS TEENUSEST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8A97B0BE-4AEC-D610-2C68-11CA17196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Olemas kvalifitseeritud spetsialistid</a:t>
            </a:r>
          </a:p>
          <a:p>
            <a:r>
              <a:rPr lang="et-EE" dirty="0"/>
              <a:t>NGTS nimekirja läbitöötamine </a:t>
            </a:r>
          </a:p>
          <a:p>
            <a:r>
              <a:rPr lang="et-EE" dirty="0"/>
              <a:t>NHS oluline spetsialist lastekaitse ja sotsiaaltöötaja vahel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0027385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1892A-BB9B-934F-E2CF-975B50C26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065435A-AC5A-D17B-2BF8-562B683EB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NGTS TEENUSEST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6691D804-660A-2E70-A583-288B42232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Olemas kvalifitseeritud spetsialistid</a:t>
            </a:r>
          </a:p>
          <a:p>
            <a:r>
              <a:rPr lang="et-EE" dirty="0"/>
              <a:t>NGTS nimekirja läbitöötamine </a:t>
            </a:r>
          </a:p>
          <a:p>
            <a:r>
              <a:rPr lang="et-EE" dirty="0"/>
              <a:t>NHS oluline spetsialist lastekaitse ja sotsiaaltöötaja vahel</a:t>
            </a:r>
          </a:p>
          <a:p>
            <a:r>
              <a:rPr lang="et-EE" dirty="0"/>
              <a:t>SIS tabelis 128 noort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303892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3EDA3-A227-553C-F2B4-7A7223779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DE9D0E5-EA2F-63C6-E60D-55BDC1E68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NGTS TEENUSEST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527FBA7F-66C4-9BD5-2038-B61A4CC64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Olemas kvalifitseeritud spetsialistid</a:t>
            </a:r>
          </a:p>
          <a:p>
            <a:r>
              <a:rPr lang="et-EE" dirty="0"/>
              <a:t>NGTS nimekirja läbitöötamine </a:t>
            </a:r>
          </a:p>
          <a:p>
            <a:r>
              <a:rPr lang="et-EE" dirty="0"/>
              <a:t>NHS oluline spetsialist lastekaitse ja sotsiaaltöötaja vahel</a:t>
            </a:r>
          </a:p>
          <a:p>
            <a:r>
              <a:rPr lang="et-EE" dirty="0"/>
              <a:t>SIS tabelis 128 noort</a:t>
            </a:r>
          </a:p>
          <a:p>
            <a:r>
              <a:rPr lang="et-EE" dirty="0"/>
              <a:t>Terviklik juhtumikorralduse mudel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61995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A199C-58CA-DCB5-A42D-3AA997DE2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EC1B19B-FF03-042F-589E-2B0A0C55B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NGTS TEENUSEST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5490A3FC-2A94-9BFA-1893-6B89B396C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Olemas kvalifitseeritud spetsialistid</a:t>
            </a:r>
          </a:p>
          <a:p>
            <a:r>
              <a:rPr lang="et-EE" dirty="0"/>
              <a:t>NGTS nimekirja läbitöötamine </a:t>
            </a:r>
          </a:p>
          <a:p>
            <a:r>
              <a:rPr lang="et-EE" dirty="0"/>
              <a:t>NHS oluline spetsialist lastekaitse ja sotsiaaltöötaja vahel</a:t>
            </a:r>
          </a:p>
          <a:p>
            <a:r>
              <a:rPr lang="et-EE" dirty="0"/>
              <a:t>SIS tabelis 128 noort</a:t>
            </a:r>
          </a:p>
          <a:p>
            <a:r>
              <a:rPr lang="et-EE" dirty="0"/>
              <a:t>Terviklik juhtumikorralduse mudel</a:t>
            </a:r>
          </a:p>
          <a:p>
            <a:r>
              <a:rPr lang="et-EE" dirty="0" err="1"/>
              <a:t>Valdkondadeülene</a:t>
            </a:r>
            <a:r>
              <a:rPr lang="et-EE" dirty="0"/>
              <a:t> koostöö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104251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07CD9CD-2B4D-E37D-2A4A-CE6AB03A1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SIHTRÜHM 16-26 eluaastat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C98D60D-D0C5-C672-E056-ADAD598C9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ei õpi</a:t>
            </a:r>
          </a:p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ei tööta</a:t>
            </a:r>
          </a:p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ei ole töötuna arvel</a:t>
            </a:r>
          </a:p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ei ole tuvastatud puuduvat töövõimet või üle 80% töövõime kaotust</a:t>
            </a:r>
          </a:p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ei saa töötamise toetamise teenust</a:t>
            </a:r>
          </a:p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ei tegele ettevõtlusega</a:t>
            </a:r>
          </a:p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ei saa hüvitist alla 1,5 aastase lapse kasvatamise eest</a:t>
            </a:r>
          </a:p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ei kanna vangistust</a:t>
            </a:r>
          </a:p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ei viibi asendus- või kaitseväe teenistuses</a:t>
            </a:r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66963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E5558-99D3-A7FE-21F7-4FEE82FA5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DF11EC2-EE7F-0296-DBE1-1A999A3B7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NGTS TEENUSEST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9AC0DE6F-5490-C585-EA05-FBD37EBDB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Olemas kvalifitseeritud spetsialistid</a:t>
            </a:r>
          </a:p>
          <a:p>
            <a:r>
              <a:rPr lang="et-EE" dirty="0"/>
              <a:t>NGTS nimekirja läbitöötamine </a:t>
            </a:r>
          </a:p>
          <a:p>
            <a:r>
              <a:rPr lang="et-EE" dirty="0"/>
              <a:t>NHS oluline spetsialist lastekaitse ja sotsiaaltöötaja vahel</a:t>
            </a:r>
          </a:p>
          <a:p>
            <a:r>
              <a:rPr lang="et-EE" dirty="0"/>
              <a:t>SIS tabelis 128 noort</a:t>
            </a:r>
          </a:p>
          <a:p>
            <a:r>
              <a:rPr lang="et-EE" dirty="0"/>
              <a:t>Terviklik juhtumikorralduse mudel</a:t>
            </a:r>
          </a:p>
          <a:p>
            <a:r>
              <a:rPr lang="et-EE" dirty="0" err="1"/>
              <a:t>Valdkondadeülene</a:t>
            </a:r>
            <a:r>
              <a:rPr lang="et-EE" dirty="0"/>
              <a:t> koostöö</a:t>
            </a:r>
          </a:p>
          <a:p>
            <a:r>
              <a:rPr lang="et-EE" dirty="0"/>
              <a:t>Oluline tugi SKA NGTS tiim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01923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E4D7F-9F6D-2EDD-ED07-893B45C9D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DA5C089-7B40-C2B1-CA23-06231919F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NGTS TEENUSEST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AE5A65A6-6FC8-5076-0F95-C4F580C39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Olemas kvalifitseeritud spetsialistid</a:t>
            </a:r>
          </a:p>
          <a:p>
            <a:r>
              <a:rPr lang="et-EE" dirty="0"/>
              <a:t>NGTS nimekirja läbitöötamine </a:t>
            </a:r>
          </a:p>
          <a:p>
            <a:r>
              <a:rPr lang="et-EE" dirty="0"/>
              <a:t>NHS oluline spetsialist lastekaitse ja sotsiaaltöötaja vahel</a:t>
            </a:r>
          </a:p>
          <a:p>
            <a:r>
              <a:rPr lang="et-EE" dirty="0"/>
              <a:t>SIS tabelis 128 noort</a:t>
            </a:r>
          </a:p>
          <a:p>
            <a:r>
              <a:rPr lang="et-EE" dirty="0"/>
              <a:t>Terviklik juhtumikorralduse mudel</a:t>
            </a:r>
          </a:p>
          <a:p>
            <a:r>
              <a:rPr lang="et-EE" dirty="0" err="1"/>
              <a:t>Valdkondadeülene</a:t>
            </a:r>
            <a:r>
              <a:rPr lang="et-EE" dirty="0"/>
              <a:t> koostöö</a:t>
            </a:r>
          </a:p>
          <a:p>
            <a:r>
              <a:rPr lang="et-EE" dirty="0"/>
              <a:t>Oluline tugi SKA NGTS tiim</a:t>
            </a:r>
          </a:p>
          <a:p>
            <a:r>
              <a:rPr lang="et-EE" dirty="0"/>
              <a:t>Koostööpartnerite tagasiside 2026 kevad</a:t>
            </a:r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253774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84B26E6-CB42-A0B8-3338-9D25EF4F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VÕIMALUSED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7458739-526F-1C00-C1EC-0A8FFCBD5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2322"/>
            <a:ext cx="10515600" cy="4604641"/>
          </a:xfrm>
        </p:spPr>
        <p:txBody>
          <a:bodyPr/>
          <a:lstStyle/>
          <a:p>
            <a:r>
              <a:rPr lang="et-EE" dirty="0"/>
              <a:t>20. mail 2026 RTK ja MKM avasid taotlusvooru</a:t>
            </a:r>
          </a:p>
          <a:p>
            <a:r>
              <a:rPr lang="et-EE" dirty="0"/>
              <a:t>Eelarve 3 141 030 eurot</a:t>
            </a:r>
          </a:p>
          <a:p>
            <a:r>
              <a:rPr lang="et-EE" dirty="0"/>
              <a:t>Toetuse maksimaalne summa 300 000 eurot </a:t>
            </a:r>
          </a:p>
          <a:p>
            <a:r>
              <a:rPr lang="et-EE" dirty="0"/>
              <a:t>Toetust saavad taotleda organisatsioonid, kellel on varasem kogemus noorte toetamisel ning kes on taotlejana varem saanud toetust tegevusele „16–29-aastaste mittetöötavate noorte tööalase konkurentsivõime suurendamine“ või on selliste tegevuste elluviimisel partnerina osalenud. </a:t>
            </a:r>
            <a:endParaRPr lang="et-EE" sz="1200" dirty="0"/>
          </a:p>
          <a:p>
            <a:r>
              <a:rPr lang="et-EE" dirty="0"/>
              <a:t>Abikõlblikkuse periood 24 kuud</a:t>
            </a:r>
          </a:p>
          <a:p>
            <a:r>
              <a:rPr lang="et-EE" dirty="0"/>
              <a:t>Põlva maakond saab alustada taotlemist novembris 2026</a:t>
            </a:r>
          </a:p>
        </p:txBody>
      </p:sp>
    </p:spTree>
    <p:extLst>
      <p:ext uri="{BB962C8B-B14F-4D97-AF65-F5344CB8AC3E}">
        <p14:creationId xmlns:p14="http://schemas.microsoft.com/office/powerpoint/2010/main" val="6428482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2578D8F-D424-D892-3CD9-62ECF7E07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000" dirty="0">
                <a:latin typeface="Arial" panose="020B0604020202020204" pitchFamily="34" charset="0"/>
                <a:cs typeface="Arial" panose="020B0604020202020204" pitchFamily="34" charset="0"/>
              </a:rPr>
              <a:t>VAJADUSED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8F6E847-6628-5E59-8362-EA6D130C3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Vajalik jätkata teenusega samas mahus</a:t>
            </a:r>
          </a:p>
          <a:p>
            <a:r>
              <a:rPr lang="et-EE" dirty="0"/>
              <a:t>NEET riskis- ja olukorras noorte järjepidev toetamine, „auku kukkumise“ ennetamine</a:t>
            </a:r>
          </a:p>
          <a:p>
            <a:r>
              <a:rPr lang="et-EE" dirty="0"/>
              <a:t>NEET riskis- ja olukorras noorte perede toetamine ja toimetuleku oskuste tõstmine</a:t>
            </a:r>
          </a:p>
          <a:p>
            <a:r>
              <a:rPr lang="et-EE" dirty="0"/>
              <a:t>Loodud võrgustike hoidmine ja toetamine</a:t>
            </a:r>
          </a:p>
          <a:p>
            <a:r>
              <a:rPr lang="et-EE" dirty="0"/>
              <a:t>Enesehoid ja eneseareng</a:t>
            </a:r>
          </a:p>
          <a:p>
            <a:r>
              <a:rPr lang="et-EE" dirty="0"/>
              <a:t>Ennetussüsteemi loomine </a:t>
            </a:r>
            <a:r>
              <a:rPr lang="et-EE" dirty="0" err="1"/>
              <a:t>KOVis</a:t>
            </a:r>
            <a:r>
              <a:rPr lang="et-EE" dirty="0"/>
              <a:t> NEET riski sattumise vähendamine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151834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D799B6F-500B-8C6A-584D-1C8F10C81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>
                <a:latin typeface="Arial" panose="020B0604020202020204" pitchFamily="34" charset="0"/>
                <a:cs typeface="Arial" panose="020B0604020202020204" pitchFamily="34" charset="0"/>
              </a:rPr>
              <a:t>MUREKOHAD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3AAE5E67-D4AC-A11C-C951-E3C7EBE59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Rahastust ei jätku samas mahus projekti jätkamiseks</a:t>
            </a:r>
          </a:p>
          <a:p>
            <a:r>
              <a:rPr lang="et-EE" dirty="0"/>
              <a:t>Olulisim teenuse osa on </a:t>
            </a:r>
            <a:r>
              <a:rPr lang="et-EE" dirty="0" err="1"/>
              <a:t>NHSide</a:t>
            </a:r>
            <a:r>
              <a:rPr lang="et-EE" dirty="0"/>
              <a:t> olemasolu, pereterapeut, koordinaator</a:t>
            </a:r>
          </a:p>
          <a:p>
            <a:r>
              <a:rPr lang="et-EE" dirty="0"/>
              <a:t>Jätame välja koolitused, võrgustikutöö, noorte õpioskuste programm (need tagame koostöös </a:t>
            </a:r>
            <a:r>
              <a:rPr lang="et-EE" dirty="0" err="1"/>
              <a:t>Edumuse</a:t>
            </a:r>
            <a:r>
              <a:rPr lang="et-EE" dirty="0"/>
              <a:t>, Töötukassa, Haridus- ja </a:t>
            </a:r>
            <a:r>
              <a:rPr lang="et-EE" dirty="0" err="1"/>
              <a:t>Noorteametiga</a:t>
            </a:r>
            <a:r>
              <a:rPr lang="et-EE" dirty="0"/>
              <a:t> ja </a:t>
            </a:r>
            <a:r>
              <a:rPr lang="et-EE" dirty="0" err="1"/>
              <a:t>SKAga</a:t>
            </a:r>
            <a:r>
              <a:rPr lang="et-EE" dirty="0"/>
              <a:t>).</a:t>
            </a: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32740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1D2490A-51C2-5821-EA89-D5B5DF714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Eelarve</a:t>
            </a:r>
          </a:p>
        </p:txBody>
      </p:sp>
      <p:graphicFrame>
        <p:nvGraphicFramePr>
          <p:cNvPr id="4" name="Sisu kohatäide 3">
            <a:extLst>
              <a:ext uri="{FF2B5EF4-FFF2-40B4-BE49-F238E27FC236}">
                <a16:creationId xmlns:a16="http://schemas.microsoft.com/office/drawing/2014/main" id="{A736F13F-5769-D7D4-7B68-5DC12FDE29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008083"/>
              </p:ext>
            </p:extLst>
          </p:nvPr>
        </p:nvGraphicFramePr>
        <p:xfrm>
          <a:off x="838200" y="1825624"/>
          <a:ext cx="10515600" cy="4129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8951">
                  <a:extLst>
                    <a:ext uri="{9D8B030D-6E8A-4147-A177-3AD203B41FA5}">
                      <a16:colId xmlns:a16="http://schemas.microsoft.com/office/drawing/2014/main" val="1738015044"/>
                    </a:ext>
                  </a:extLst>
                </a:gridCol>
                <a:gridCol w="2854712">
                  <a:extLst>
                    <a:ext uri="{9D8B030D-6E8A-4147-A177-3AD203B41FA5}">
                      <a16:colId xmlns:a16="http://schemas.microsoft.com/office/drawing/2014/main" val="3231369378"/>
                    </a:ext>
                  </a:extLst>
                </a:gridCol>
                <a:gridCol w="1438508">
                  <a:extLst>
                    <a:ext uri="{9D8B030D-6E8A-4147-A177-3AD203B41FA5}">
                      <a16:colId xmlns:a16="http://schemas.microsoft.com/office/drawing/2014/main" val="1621386803"/>
                    </a:ext>
                  </a:extLst>
                </a:gridCol>
                <a:gridCol w="1427356">
                  <a:extLst>
                    <a:ext uri="{9D8B030D-6E8A-4147-A177-3AD203B41FA5}">
                      <a16:colId xmlns:a16="http://schemas.microsoft.com/office/drawing/2014/main" val="1833369201"/>
                    </a:ext>
                  </a:extLst>
                </a:gridCol>
                <a:gridCol w="1650380">
                  <a:extLst>
                    <a:ext uri="{9D8B030D-6E8A-4147-A177-3AD203B41FA5}">
                      <a16:colId xmlns:a16="http://schemas.microsoft.com/office/drawing/2014/main" val="809831427"/>
                    </a:ext>
                  </a:extLst>
                </a:gridCol>
                <a:gridCol w="1685693">
                  <a:extLst>
                    <a:ext uri="{9D8B030D-6E8A-4147-A177-3AD203B41FA5}">
                      <a16:colId xmlns:a16="http://schemas.microsoft.com/office/drawing/2014/main" val="2156620341"/>
                    </a:ext>
                  </a:extLst>
                </a:gridCol>
              </a:tblGrid>
              <a:tr h="405688">
                <a:tc>
                  <a:txBody>
                    <a:bodyPr/>
                    <a:lstStyle/>
                    <a:p>
                      <a:r>
                        <a:rPr lang="et-EE" dirty="0"/>
                        <a:t>kulurida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selgitus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KOKKU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6374"/>
                  </a:ext>
                </a:extLst>
              </a:tr>
              <a:tr h="700229">
                <a:tc>
                  <a:txBody>
                    <a:bodyPr/>
                    <a:lstStyle/>
                    <a:p>
                      <a:r>
                        <a:rPr lang="et-EE" dirty="0"/>
                        <a:t>Koordinaator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0,5 ametikohta (brutotasu kus 1179 €)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12621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18931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6310,6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37863,6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982742"/>
                  </a:ext>
                </a:extLst>
              </a:tr>
              <a:tr h="405688">
                <a:tc>
                  <a:txBody>
                    <a:bodyPr/>
                    <a:lstStyle/>
                    <a:p>
                      <a:r>
                        <a:rPr lang="et-EE" dirty="0" err="1"/>
                        <a:t>NHSid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3,5 ametikohta ( 2186€)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81926,5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122889,7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40963,2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245779,4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077499"/>
                  </a:ext>
                </a:extLst>
              </a:tr>
              <a:tr h="405688">
                <a:tc>
                  <a:txBody>
                    <a:bodyPr/>
                    <a:lstStyle/>
                    <a:p>
                      <a:r>
                        <a:rPr lang="et-EE" dirty="0"/>
                        <a:t>Pereterapeut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0,5 ametikohta (1313,19)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14056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21084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7028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42168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890824"/>
                  </a:ext>
                </a:extLst>
              </a:tr>
              <a:tr h="405688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383276"/>
                  </a:ext>
                </a:extLst>
              </a:tr>
              <a:tr h="700229">
                <a:tc>
                  <a:txBody>
                    <a:bodyPr/>
                    <a:lstStyle/>
                    <a:p>
                      <a:r>
                        <a:rPr lang="et-EE" dirty="0"/>
                        <a:t>Otsesed kulud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108603,5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162904,7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54301,8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325810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152519"/>
                  </a:ext>
                </a:extLst>
              </a:tr>
              <a:tr h="700229">
                <a:tc>
                  <a:txBody>
                    <a:bodyPr/>
                    <a:lstStyle/>
                    <a:p>
                      <a:r>
                        <a:rPr lang="et-EE" dirty="0"/>
                        <a:t>Kaudsed kulud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22806,77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69645"/>
                  </a:ext>
                </a:extLst>
              </a:tr>
              <a:tr h="405688">
                <a:tc>
                  <a:txBody>
                    <a:bodyPr/>
                    <a:lstStyle/>
                    <a:p>
                      <a:r>
                        <a:rPr lang="et-EE" dirty="0"/>
                        <a:t>Kokku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348617,77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63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24203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B9A25-29FC-18A5-8C2E-C56082A92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760253B-F7BA-4600-5A07-9680E4E92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Eelarve KOV omaosalusega</a:t>
            </a:r>
          </a:p>
        </p:txBody>
      </p:sp>
      <p:graphicFrame>
        <p:nvGraphicFramePr>
          <p:cNvPr id="4" name="Sisu kohatäide 3">
            <a:extLst>
              <a:ext uri="{FF2B5EF4-FFF2-40B4-BE49-F238E27FC236}">
                <a16:creationId xmlns:a16="http://schemas.microsoft.com/office/drawing/2014/main" id="{CCA1976D-A47C-6116-21A1-0ADF7CAAD4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88125"/>
              </p:ext>
            </p:extLst>
          </p:nvPr>
        </p:nvGraphicFramePr>
        <p:xfrm>
          <a:off x="838200" y="1825624"/>
          <a:ext cx="10515600" cy="4129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8951">
                  <a:extLst>
                    <a:ext uri="{9D8B030D-6E8A-4147-A177-3AD203B41FA5}">
                      <a16:colId xmlns:a16="http://schemas.microsoft.com/office/drawing/2014/main" val="1738015044"/>
                    </a:ext>
                  </a:extLst>
                </a:gridCol>
                <a:gridCol w="2854712">
                  <a:extLst>
                    <a:ext uri="{9D8B030D-6E8A-4147-A177-3AD203B41FA5}">
                      <a16:colId xmlns:a16="http://schemas.microsoft.com/office/drawing/2014/main" val="3231369378"/>
                    </a:ext>
                  </a:extLst>
                </a:gridCol>
                <a:gridCol w="1438508">
                  <a:extLst>
                    <a:ext uri="{9D8B030D-6E8A-4147-A177-3AD203B41FA5}">
                      <a16:colId xmlns:a16="http://schemas.microsoft.com/office/drawing/2014/main" val="1621386803"/>
                    </a:ext>
                  </a:extLst>
                </a:gridCol>
                <a:gridCol w="1427356">
                  <a:extLst>
                    <a:ext uri="{9D8B030D-6E8A-4147-A177-3AD203B41FA5}">
                      <a16:colId xmlns:a16="http://schemas.microsoft.com/office/drawing/2014/main" val="1833369201"/>
                    </a:ext>
                  </a:extLst>
                </a:gridCol>
                <a:gridCol w="1650380">
                  <a:extLst>
                    <a:ext uri="{9D8B030D-6E8A-4147-A177-3AD203B41FA5}">
                      <a16:colId xmlns:a16="http://schemas.microsoft.com/office/drawing/2014/main" val="809831427"/>
                    </a:ext>
                  </a:extLst>
                </a:gridCol>
                <a:gridCol w="1685693">
                  <a:extLst>
                    <a:ext uri="{9D8B030D-6E8A-4147-A177-3AD203B41FA5}">
                      <a16:colId xmlns:a16="http://schemas.microsoft.com/office/drawing/2014/main" val="2156620341"/>
                    </a:ext>
                  </a:extLst>
                </a:gridCol>
              </a:tblGrid>
              <a:tr h="405688">
                <a:tc>
                  <a:txBody>
                    <a:bodyPr/>
                    <a:lstStyle/>
                    <a:p>
                      <a:r>
                        <a:rPr lang="et-EE" dirty="0"/>
                        <a:t>kulurida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selgitus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KOKKU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6374"/>
                  </a:ext>
                </a:extLst>
              </a:tr>
              <a:tr h="700229">
                <a:tc>
                  <a:txBody>
                    <a:bodyPr/>
                    <a:lstStyle/>
                    <a:p>
                      <a:r>
                        <a:rPr lang="et-EE" dirty="0"/>
                        <a:t>Koordinaator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0,5 ametikohta (brutotasu kus 1179 €)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12621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18931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6310,6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37863,6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982742"/>
                  </a:ext>
                </a:extLst>
              </a:tr>
              <a:tr h="405688">
                <a:tc>
                  <a:txBody>
                    <a:bodyPr/>
                    <a:lstStyle/>
                    <a:p>
                      <a:r>
                        <a:rPr lang="et-EE" dirty="0"/>
                        <a:t>NHS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3,5 ametikohta ( 2186€)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40963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61444,9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20481,6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122889,5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077499"/>
                  </a:ext>
                </a:extLst>
              </a:tr>
              <a:tr h="405688">
                <a:tc>
                  <a:txBody>
                    <a:bodyPr/>
                    <a:lstStyle/>
                    <a:p>
                      <a:r>
                        <a:rPr lang="et-EE" dirty="0"/>
                        <a:t>Pereterapeut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0,5 ametikohta (1313,19)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14056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21084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7028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42168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890824"/>
                  </a:ext>
                </a:extLst>
              </a:tr>
              <a:tr h="405688"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383276"/>
                  </a:ext>
                </a:extLst>
              </a:tr>
              <a:tr h="700229">
                <a:tc>
                  <a:txBody>
                    <a:bodyPr/>
                    <a:lstStyle/>
                    <a:p>
                      <a:r>
                        <a:rPr lang="et-EE" dirty="0"/>
                        <a:t>Otsesed kulud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67640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101459,9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33820,2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202921,1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152519"/>
                  </a:ext>
                </a:extLst>
              </a:tr>
              <a:tr h="700229">
                <a:tc>
                  <a:txBody>
                    <a:bodyPr/>
                    <a:lstStyle/>
                    <a:p>
                      <a:r>
                        <a:rPr lang="et-EE" dirty="0"/>
                        <a:t>Kaudsed kulud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14204,5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69645"/>
                  </a:ext>
                </a:extLst>
              </a:tr>
              <a:tr h="405688">
                <a:tc>
                  <a:txBody>
                    <a:bodyPr/>
                    <a:lstStyle/>
                    <a:p>
                      <a:r>
                        <a:rPr lang="et-EE" dirty="0"/>
                        <a:t>Kokku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217125,6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63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2357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183987E-62E3-FBC2-5551-256CE6FE6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09D8965B-EC06-D63D-DB93-70B8B5EF7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Kanepi ja Räpina omafinantseering 35109,72 eurot kogu projekti perioodi kohta</a:t>
            </a:r>
          </a:p>
          <a:p>
            <a:r>
              <a:rPr lang="et-EE" dirty="0"/>
              <a:t>Põlva omafinantseering 52668 eurot kogu perioodi kohta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0713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3C8A358-A152-1ECB-D6C6-87455D617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JÄRGMISED SAMMUD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33B7FD9E-8AE8-F54B-3BC6-27E68B361D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KUIDAS JÄTKAME?</a:t>
            </a:r>
          </a:p>
          <a:p>
            <a:pPr marL="457200" lvl="1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840395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022F338-190A-5B0C-7831-11AC406FC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000" dirty="0">
                <a:latin typeface="Arial" panose="020B0604020202020204" pitchFamily="34" charset="0"/>
                <a:cs typeface="Arial" panose="020B0604020202020204" pitchFamily="34" charset="0"/>
              </a:rPr>
              <a:t>NII SEIRE KUI SEIREVÄLISED NOORED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246229C4-ED88-4AD4-0D9A-97D34EC40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sz="2400" dirty="0">
                <a:latin typeface="Arial" panose="020B0604020202020204" pitchFamily="34" charset="0"/>
                <a:cs typeface="Arial" panose="020B0604020202020204" pitchFamily="34" charset="0"/>
              </a:rPr>
              <a:t>13-15. a. õppimiskohustuse mittetäitja</a:t>
            </a:r>
          </a:p>
          <a:p>
            <a:pPr rtl="0" fontAlgn="base">
              <a:spcBef>
                <a:spcPts val="1118"/>
              </a:spcBef>
              <a:buFont typeface="Arial" panose="020B0604020202020204" pitchFamily="34" charset="0"/>
              <a:buChar char="•"/>
            </a:pPr>
            <a:r>
              <a:rPr lang="et-EE" sz="240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16-17. a. õppimiskohustuse mittetäitja</a:t>
            </a:r>
          </a:p>
          <a:p>
            <a:pPr rtl="0" fontAlgn="base">
              <a:spcBef>
                <a:spcPts val="1118"/>
              </a:spcBef>
              <a:buFont typeface="Arial" panose="020B0604020202020204" pitchFamily="34" charset="0"/>
              <a:buChar char="•"/>
            </a:pPr>
            <a:r>
              <a:rPr lang="et-EE" sz="240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18-26. a. mittetöötav noor</a:t>
            </a:r>
          </a:p>
          <a:p>
            <a:pPr rtl="0" fontAlgn="base">
              <a:spcBef>
                <a:spcPts val="951"/>
              </a:spcBef>
              <a:buFont typeface="Arial" panose="020B0604020202020204" pitchFamily="34" charset="0"/>
              <a:buChar char="•"/>
            </a:pPr>
            <a:r>
              <a:rPr lang="et-EE" sz="2400" i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27-29. a. </a:t>
            </a:r>
            <a:r>
              <a:rPr lang="et-EE" sz="240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individuaalne töö</a:t>
            </a:r>
          </a:p>
          <a:p>
            <a:pPr rtl="0" fontAlgn="base">
              <a:spcBef>
                <a:spcPts val="951"/>
              </a:spcBef>
              <a:buFont typeface="Arial" panose="020B0604020202020204" pitchFamily="34" charset="0"/>
              <a:buChar char="•"/>
            </a:pPr>
            <a:endParaRPr lang="et-E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rtl="0" fontAlgn="base">
              <a:spcBef>
                <a:spcPts val="951"/>
              </a:spcBef>
              <a:buNone/>
            </a:pPr>
            <a:r>
              <a:rPr lang="et-EE" sz="240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Samuti seirevälised noored</a:t>
            </a:r>
          </a:p>
          <a:p>
            <a:pPr marL="0" indent="0" rtl="0" fontAlgn="base">
              <a:spcBef>
                <a:spcPts val="951"/>
              </a:spcBef>
              <a:buNone/>
            </a:pPr>
            <a:endParaRPr lang="et-EE" sz="1800" b="1" i="0" u="none" strike="noStrike" dirty="0">
              <a:solidFill>
                <a:srgbClr val="052F61"/>
              </a:solidFill>
              <a:effectLst/>
              <a:latin typeface="Century Gothic" panose="020B0502020202020204" pitchFamily="34" charset="0"/>
            </a:endParaRPr>
          </a:p>
          <a:p>
            <a:pPr marL="0" indent="0" rtl="0" fontAlgn="base">
              <a:spcBef>
                <a:spcPts val="951"/>
              </a:spcBef>
              <a:buNone/>
            </a:pPr>
            <a:r>
              <a:rPr lang="et-EE" sz="1800" b="1" i="0" u="none" strike="noStrike" dirty="0">
                <a:solidFill>
                  <a:srgbClr val="052F61"/>
                </a:solidFill>
                <a:effectLst/>
                <a:latin typeface="Century Gothic" panose="020B0502020202020204" pitchFamily="34" charset="0"/>
              </a:rPr>
              <a:t>Vajavad abi tööturule või haridusteele naasmiseks</a:t>
            </a:r>
          </a:p>
          <a:p>
            <a:pPr marL="0" indent="0" rtl="0" fontAlgn="base">
              <a:spcBef>
                <a:spcPts val="951"/>
              </a:spcBef>
              <a:buNone/>
            </a:pPr>
            <a:r>
              <a:rPr lang="et-EE" sz="1800" b="1" dirty="0">
                <a:solidFill>
                  <a:srgbClr val="052F61"/>
                </a:solidFill>
                <a:effectLst/>
                <a:latin typeface="Century Gothic" panose="020B0502020202020204" pitchFamily="34" charset="0"/>
              </a:rPr>
              <a:t>Seire toimub 2x aastas märtsis ja oktoobris</a:t>
            </a:r>
            <a:endParaRPr lang="et-EE" b="1" dirty="0">
              <a:effectLst/>
            </a:endParaRPr>
          </a:p>
          <a:p>
            <a:pPr>
              <a:buNone/>
            </a:pPr>
            <a:br>
              <a:rPr lang="et-EE" dirty="0"/>
            </a:b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57903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80F9-6B2A-C9E8-FF28-FAF25A3DC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CC8E901-997D-9002-463F-6165812EF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600" dirty="0">
                <a:latin typeface="Arial" panose="020B0604020202020204" pitchFamily="34" charset="0"/>
                <a:cs typeface="Arial" panose="020B0604020202020204" pitchFamily="34" charset="0"/>
              </a:rPr>
              <a:t>STATISTIKA</a:t>
            </a:r>
          </a:p>
        </p:txBody>
      </p:sp>
      <p:graphicFrame>
        <p:nvGraphicFramePr>
          <p:cNvPr id="4" name="Sisu kohatäide 3">
            <a:extLst>
              <a:ext uri="{FF2B5EF4-FFF2-40B4-BE49-F238E27FC236}">
                <a16:creationId xmlns:a16="http://schemas.microsoft.com/office/drawing/2014/main" id="{3F91ADDC-14E2-7037-0F3B-2204991474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743302"/>
              </p:ext>
            </p:extLst>
          </p:nvPr>
        </p:nvGraphicFramePr>
        <p:xfrm>
          <a:off x="619760" y="1825624"/>
          <a:ext cx="10734040" cy="4059159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846854">
                  <a:extLst>
                    <a:ext uri="{9D8B030D-6E8A-4147-A177-3AD203B41FA5}">
                      <a16:colId xmlns:a16="http://schemas.microsoft.com/office/drawing/2014/main" val="1031828775"/>
                    </a:ext>
                  </a:extLst>
                </a:gridCol>
                <a:gridCol w="1877161">
                  <a:extLst>
                    <a:ext uri="{9D8B030D-6E8A-4147-A177-3AD203B41FA5}">
                      <a16:colId xmlns:a16="http://schemas.microsoft.com/office/drawing/2014/main" val="4204456462"/>
                    </a:ext>
                  </a:extLst>
                </a:gridCol>
                <a:gridCol w="2001613">
                  <a:extLst>
                    <a:ext uri="{9D8B030D-6E8A-4147-A177-3AD203B41FA5}">
                      <a16:colId xmlns:a16="http://schemas.microsoft.com/office/drawing/2014/main" val="2619224300"/>
                    </a:ext>
                  </a:extLst>
                </a:gridCol>
                <a:gridCol w="1861604">
                  <a:extLst>
                    <a:ext uri="{9D8B030D-6E8A-4147-A177-3AD203B41FA5}">
                      <a16:colId xmlns:a16="http://schemas.microsoft.com/office/drawing/2014/main" val="3337144831"/>
                    </a:ext>
                  </a:extLst>
                </a:gridCol>
                <a:gridCol w="2146808">
                  <a:extLst>
                    <a:ext uri="{9D8B030D-6E8A-4147-A177-3AD203B41FA5}">
                      <a16:colId xmlns:a16="http://schemas.microsoft.com/office/drawing/2014/main" val="2115339973"/>
                    </a:ext>
                  </a:extLst>
                </a:gridCol>
              </a:tblGrid>
              <a:tr h="505857">
                <a:tc>
                  <a:txBody>
                    <a:bodyPr/>
                    <a:lstStyle/>
                    <a:p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EESTI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Kanepi vald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Põlva vald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Räpina vald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884788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Seires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23 000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(38)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(129)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(60)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838893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Töötukassas (16-29)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12000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79284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Sots. töötaja (18-29)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357689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Lastekaitses (16-17)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532850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Lastekaitses (13-15)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757551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Kokku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606206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endParaRPr lang="et-E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t-E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947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533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A136E4E-C98C-B779-24E5-94CEEF872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5857"/>
            <a:ext cx="10515600" cy="903035"/>
          </a:xfrm>
        </p:spPr>
        <p:txBody>
          <a:bodyPr>
            <a:normAutofit/>
          </a:bodyPr>
          <a:lstStyle/>
          <a:p>
            <a:r>
              <a:rPr lang="et-EE" sz="2800" dirty="0">
                <a:latin typeface="Arial" panose="020B0604020202020204" pitchFamily="34" charset="0"/>
                <a:cs typeface="Arial" panose="020B0604020202020204" pitchFamily="34" charset="0"/>
              </a:rPr>
              <a:t>NEET OLUKORDA SATTUMISE RISK</a:t>
            </a:r>
          </a:p>
        </p:txBody>
      </p:sp>
      <p:graphicFrame>
        <p:nvGraphicFramePr>
          <p:cNvPr id="4" name="Sisu kohatäide 3">
            <a:extLst>
              <a:ext uri="{FF2B5EF4-FFF2-40B4-BE49-F238E27FC236}">
                <a16:creationId xmlns:a16="http://schemas.microsoft.com/office/drawing/2014/main" id="{33AF7537-97D5-6D42-FE14-7869483D4C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144881"/>
              </p:ext>
            </p:extLst>
          </p:nvPr>
        </p:nvGraphicFramePr>
        <p:xfrm>
          <a:off x="675641" y="627142"/>
          <a:ext cx="5339080" cy="5961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9080">
                  <a:extLst>
                    <a:ext uri="{9D8B030D-6E8A-4147-A177-3AD203B41FA5}">
                      <a16:colId xmlns:a16="http://schemas.microsoft.com/office/drawing/2014/main" val="2023901669"/>
                    </a:ext>
                  </a:extLst>
                </a:gridCol>
              </a:tblGrid>
              <a:tr h="431302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Noorte taust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649847"/>
                  </a:ext>
                </a:extLst>
              </a:tr>
              <a:tr h="521510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Hoolduskohustusega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812478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Asendushooldusel viibinud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21613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Vähese keeleoskus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402461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Traumakogemusega </a:t>
                      </a:r>
                      <a:r>
                        <a:rPr lang="et-EE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e.</a:t>
                      </a:r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lastekaitses olnud pered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899406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Õigusrikkumise taustaga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081151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Pikaajalised töötud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355381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 Eelneva töökogemuse puudumine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728698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 vanemate mittetöötamine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1179266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Madala haridustasemega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956074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7.1. Õppimiskohustuse mittetäitjad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936734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/>
                        <a:t>8. </a:t>
                      </a:r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Vaimse tervise probleemid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724193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Noorelt emaks saamine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799033"/>
                  </a:ext>
                </a:extLst>
              </a:tr>
            </a:tbl>
          </a:graphicData>
        </a:graphic>
      </p:graphicFrame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BDBBCE19-0014-2DA2-A1EC-570D48DC6F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013828"/>
              </p:ext>
            </p:extLst>
          </p:nvPr>
        </p:nvGraphicFramePr>
        <p:xfrm>
          <a:off x="6096000" y="701749"/>
          <a:ext cx="3806692" cy="5886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6692">
                  <a:extLst>
                    <a:ext uri="{9D8B030D-6E8A-4147-A177-3AD203B41FA5}">
                      <a16:colId xmlns:a16="http://schemas.microsoft.com/office/drawing/2014/main" val="724032527"/>
                    </a:ext>
                  </a:extLst>
                </a:gridCol>
              </a:tblGrid>
              <a:tr h="373482">
                <a:tc>
                  <a:txBody>
                    <a:bodyPr/>
                    <a:lstStyle/>
                    <a:p>
                      <a:r>
                        <a:rPr lang="et-EE" dirty="0"/>
                        <a:t>Risk sattuda NEET staatusesse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971869"/>
                  </a:ext>
                </a:extLst>
              </a:tr>
              <a:tr h="505754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685872"/>
                  </a:ext>
                </a:extLst>
              </a:tr>
              <a:tr h="510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dirty="0"/>
                        <a:t>1,4 x (enda vanematega mitteelamine)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20150"/>
                  </a:ext>
                </a:extLst>
              </a:tr>
              <a:tr h="455996">
                <a:tc>
                  <a:txBody>
                    <a:bodyPr/>
                    <a:lstStyle/>
                    <a:p>
                      <a:r>
                        <a:rPr lang="et-EE" dirty="0"/>
                        <a:t>3,9 x (eesti keele mitteoskamine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457912"/>
                  </a:ext>
                </a:extLst>
              </a:tr>
              <a:tr h="448973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548885"/>
                  </a:ext>
                </a:extLst>
              </a:tr>
              <a:tr h="448973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654938"/>
                  </a:ext>
                </a:extLst>
              </a:tr>
              <a:tr h="448973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502064"/>
                  </a:ext>
                </a:extLst>
              </a:tr>
              <a:tr h="448973">
                <a:tc>
                  <a:txBody>
                    <a:bodyPr/>
                    <a:lstStyle/>
                    <a:p>
                      <a:r>
                        <a:rPr lang="et-EE" dirty="0"/>
                        <a:t>3,5 x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335269"/>
                  </a:ext>
                </a:extLst>
              </a:tr>
              <a:tr h="448973">
                <a:tc>
                  <a:txBody>
                    <a:bodyPr/>
                    <a:lstStyle/>
                    <a:p>
                      <a:r>
                        <a:rPr lang="et-EE" dirty="0"/>
                        <a:t>1,6 x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908739"/>
                  </a:ext>
                </a:extLst>
              </a:tr>
              <a:tr h="448973">
                <a:tc>
                  <a:txBody>
                    <a:bodyPr/>
                    <a:lstStyle/>
                    <a:p>
                      <a:r>
                        <a:rPr lang="et-EE" dirty="0"/>
                        <a:t>1,7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313535"/>
                  </a:ext>
                </a:extLst>
              </a:tr>
              <a:tr h="448973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622013"/>
                  </a:ext>
                </a:extLst>
              </a:tr>
              <a:tr h="448973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144001"/>
                  </a:ext>
                </a:extLst>
              </a:tr>
              <a:tr h="448973">
                <a:tc>
                  <a:txBody>
                    <a:bodyPr/>
                    <a:lstStyle/>
                    <a:p>
                      <a:r>
                        <a:rPr lang="et-EE" dirty="0"/>
                        <a:t>1,8x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83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42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CAEB5-B678-6B7A-9F08-DEE485740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4DDA2C3-C2EA-F97D-493D-3058C82C2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600" dirty="0">
                <a:latin typeface="Arial" panose="020B0604020202020204" pitchFamily="34" charset="0"/>
                <a:cs typeface="Arial" panose="020B0604020202020204" pitchFamily="34" charset="0"/>
              </a:rPr>
              <a:t>TULEMUSED</a:t>
            </a:r>
          </a:p>
        </p:txBody>
      </p:sp>
      <p:graphicFrame>
        <p:nvGraphicFramePr>
          <p:cNvPr id="4" name="Sisu kohatäide 3">
            <a:extLst>
              <a:ext uri="{FF2B5EF4-FFF2-40B4-BE49-F238E27FC236}">
                <a16:creationId xmlns:a16="http://schemas.microsoft.com/office/drawing/2014/main" id="{C94D8CA4-3289-74AE-8FCB-3E9606B6C0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2244475"/>
              </p:ext>
            </p:extLst>
          </p:nvPr>
        </p:nvGraphicFramePr>
        <p:xfrm>
          <a:off x="619760" y="1825624"/>
          <a:ext cx="9906991" cy="4193382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3526355">
                  <a:extLst>
                    <a:ext uri="{9D8B030D-6E8A-4147-A177-3AD203B41FA5}">
                      <a16:colId xmlns:a16="http://schemas.microsoft.com/office/drawing/2014/main" val="1031828775"/>
                    </a:ext>
                  </a:extLst>
                </a:gridCol>
                <a:gridCol w="1998207">
                  <a:extLst>
                    <a:ext uri="{9D8B030D-6E8A-4147-A177-3AD203B41FA5}">
                      <a16:colId xmlns:a16="http://schemas.microsoft.com/office/drawing/2014/main" val="2619224300"/>
                    </a:ext>
                  </a:extLst>
                </a:gridCol>
                <a:gridCol w="2174488">
                  <a:extLst>
                    <a:ext uri="{9D8B030D-6E8A-4147-A177-3AD203B41FA5}">
                      <a16:colId xmlns:a16="http://schemas.microsoft.com/office/drawing/2014/main" val="1651596066"/>
                    </a:ext>
                  </a:extLst>
                </a:gridCol>
                <a:gridCol w="2207941">
                  <a:extLst>
                    <a:ext uri="{9D8B030D-6E8A-4147-A177-3AD203B41FA5}">
                      <a16:colId xmlns:a16="http://schemas.microsoft.com/office/drawing/2014/main" val="3767896955"/>
                    </a:ext>
                  </a:extLst>
                </a:gridCol>
              </a:tblGrid>
              <a:tr h="505857">
                <a:tc>
                  <a:txBody>
                    <a:bodyPr/>
                    <a:lstStyle/>
                    <a:p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Kanepi vald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Põlva vald</a:t>
                      </a:r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Räpina vald</a:t>
                      </a:r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884788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Seires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et-EE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838893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pPr algn="r"/>
                      <a:r>
                        <a:rPr lang="et-EE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 tabelis 128 osalust </a:t>
                      </a:r>
                    </a:p>
                    <a:p>
                      <a:pPr algn="r"/>
                      <a:r>
                        <a:rPr lang="et-EE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(15. juuli 2026</a:t>
                      </a:r>
                      <a:r>
                        <a:rPr lang="et-EE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t-EE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137414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Neist väljunud edukalt 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(37,5%)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79284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Neist tööle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(39,6%)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357689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Neist kooli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(29,2%)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532850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r>
                        <a:rPr lang="et-E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606206"/>
                  </a:ext>
                </a:extLst>
              </a:tr>
              <a:tr h="505857">
                <a:tc>
                  <a:txBody>
                    <a:bodyPr/>
                    <a:lstStyle/>
                    <a:p>
                      <a:endParaRPr lang="et-E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et-E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t-E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947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384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C2682-D5B9-AEBE-3D5E-F4D2DCE8A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2D5734A-9645-F631-3C10-A07F0D76D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RAPORT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010993B6-1BE7-C53A-9FF9-50C6CC75E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990646"/>
          </a:xfrm>
        </p:spPr>
        <p:txBody>
          <a:bodyPr>
            <a:normAutofit/>
          </a:bodyPr>
          <a:lstStyle/>
          <a:p>
            <a:r>
              <a:rPr lang="et-EE" dirty="0"/>
              <a:t>60% teenusel osalevatest noortest on põhiharidusega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30655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92706-F8D6-F6E7-9063-AF2F53E4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18B069C-8A51-950F-2D5C-5972EEC00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200" dirty="0">
                <a:latin typeface="Arial" panose="020B0604020202020204" pitchFamily="34" charset="0"/>
                <a:cs typeface="Arial" panose="020B0604020202020204" pitchFamily="34" charset="0"/>
              </a:rPr>
              <a:t>RAPORT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002A4259-93ED-1955-F031-BDD037477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990646"/>
          </a:xfrm>
        </p:spPr>
        <p:txBody>
          <a:bodyPr>
            <a:normAutofit/>
          </a:bodyPr>
          <a:lstStyle/>
          <a:p>
            <a:r>
              <a:rPr lang="et-EE" dirty="0"/>
              <a:t>60% teenusel osalevatest noortest on põhiharidusega</a:t>
            </a:r>
          </a:p>
          <a:p>
            <a:r>
              <a:rPr lang="et-EE" dirty="0"/>
              <a:t>30% algharidusega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4913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5098</Words>
  <Application>Microsoft Office PowerPoint</Application>
  <PresentationFormat>Laiekraan</PresentationFormat>
  <Paragraphs>681</Paragraphs>
  <Slides>38</Slides>
  <Notes>31</Notes>
  <HiddenSlides>0</HiddenSlides>
  <MMClips>0</MMClips>
  <ScaleCrop>false</ScaleCrop>
  <HeadingPairs>
    <vt:vector size="6" baseType="variant">
      <vt:variant>
        <vt:lpstr>Kasutatud fondid</vt:lpstr>
      </vt:variant>
      <vt:variant>
        <vt:i4>5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Century Gothic</vt:lpstr>
      <vt:lpstr>Times New Roman</vt:lpstr>
      <vt:lpstr>Office'i kujundus</vt:lpstr>
      <vt:lpstr>Noortegarantii tugisüsteem,  kolm aastat teenuse rakendamist Põlvamaal, kuidas edasi? </vt:lpstr>
      <vt:lpstr>ÜLEVAADE</vt:lpstr>
      <vt:lpstr>SIHTRÜHM 16-26 eluaastat</vt:lpstr>
      <vt:lpstr>NII SEIRE KUI SEIREVÄLISED NOORED</vt:lpstr>
      <vt:lpstr>STATISTIKA</vt:lpstr>
      <vt:lpstr>NEET OLUKORDA SATTUMISE RISK</vt:lpstr>
      <vt:lpstr>TULEMUSED</vt:lpstr>
      <vt:lpstr>RAPORT 2026</vt:lpstr>
      <vt:lpstr>RAPORT 2026</vt:lpstr>
      <vt:lpstr>RAPORT 2026</vt:lpstr>
      <vt:lpstr>RAPORT 2026</vt:lpstr>
      <vt:lpstr>RAPORT 2026</vt:lpstr>
      <vt:lpstr>RAPORT 2026</vt:lpstr>
      <vt:lpstr>RAPORT 2026</vt:lpstr>
      <vt:lpstr>RAPORT 2026</vt:lpstr>
      <vt:lpstr>RAPORT 2026</vt:lpstr>
      <vt:lpstr>TUGE VAJAVAD OSKUSED</vt:lpstr>
      <vt:lpstr>TUGE VAJAVAD OSKUSED</vt:lpstr>
      <vt:lpstr>TUGE VAJAVAD OSKUSED</vt:lpstr>
      <vt:lpstr>TUGE VAJAVAD OSKUSED</vt:lpstr>
      <vt:lpstr>TUGE VAJAVAD OSKUSED</vt:lpstr>
      <vt:lpstr>TUGE VAJAVAD OSKUSED</vt:lpstr>
      <vt:lpstr>HARIDUSLIKUD, TÖÖALASED ja ISIKLIKUD  EESMÄRGID</vt:lpstr>
      <vt:lpstr>NGTS TEENUSEST</vt:lpstr>
      <vt:lpstr>NGTS TEENUSEST</vt:lpstr>
      <vt:lpstr>NGTS TEENUSEST</vt:lpstr>
      <vt:lpstr>NGTS TEENUSEST</vt:lpstr>
      <vt:lpstr>NGTS TEENUSEST</vt:lpstr>
      <vt:lpstr>NGTS TEENUSEST</vt:lpstr>
      <vt:lpstr>NGTS TEENUSEST</vt:lpstr>
      <vt:lpstr>NGTS TEENUSEST</vt:lpstr>
      <vt:lpstr>VÕIMALUSED</vt:lpstr>
      <vt:lpstr>VAJADUSED</vt:lpstr>
      <vt:lpstr>MUREKOHAD</vt:lpstr>
      <vt:lpstr>Eelarve</vt:lpstr>
      <vt:lpstr>Eelarve KOV omaosalusega</vt:lpstr>
      <vt:lpstr>PowerPointi esitlus</vt:lpstr>
      <vt:lpstr>JÄRGMISED SAMMUD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Irena Viitamees</dc:creator>
  <cp:lastModifiedBy>Irena Viitamees</cp:lastModifiedBy>
  <cp:revision>35</cp:revision>
  <dcterms:created xsi:type="dcterms:W3CDTF">2025-03-21T09:41:00Z</dcterms:created>
  <dcterms:modified xsi:type="dcterms:W3CDTF">2026-07-22T08:09:05Z</dcterms:modified>
</cp:coreProperties>
</file>